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Lst>
  <p:sldSz cy="5143500" cx="9144000"/>
  <p:notesSz cx="6858000" cy="9144000"/>
  <p:embeddedFontLst>
    <p:embeddedFont>
      <p:font typeface="Average"/>
      <p:regular r:id="rId49"/>
    </p:embeddedFont>
    <p:embeddedFont>
      <p:font typeface="Oswald"/>
      <p:regular r:id="rId50"/>
      <p:bold r:id="rId51"/>
    </p:embeddedFont>
    <p:embeddedFont>
      <p:font typeface="Merriweather"/>
      <p:regular r:id="rId52"/>
      <p:bold r:id="rId53"/>
      <p:italic r:id="rId54"/>
      <p:boldItalic r:id="rId5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font" Target="fonts/Average-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Oswald-bold.fntdata"/><Relationship Id="rId50" Type="http://schemas.openxmlformats.org/officeDocument/2006/relationships/font" Target="fonts/Oswald-regular.fntdata"/><Relationship Id="rId53" Type="http://schemas.openxmlformats.org/officeDocument/2006/relationships/font" Target="fonts/Merriweather-bold.fntdata"/><Relationship Id="rId52" Type="http://schemas.openxmlformats.org/officeDocument/2006/relationships/font" Target="fonts/Merriweather-regular.fntdata"/><Relationship Id="rId11" Type="http://schemas.openxmlformats.org/officeDocument/2006/relationships/slide" Target="slides/slide6.xml"/><Relationship Id="rId55" Type="http://schemas.openxmlformats.org/officeDocument/2006/relationships/font" Target="fonts/Merriweather-boldItalic.fntdata"/><Relationship Id="rId10" Type="http://schemas.openxmlformats.org/officeDocument/2006/relationships/slide" Target="slides/slide5.xml"/><Relationship Id="rId54" Type="http://schemas.openxmlformats.org/officeDocument/2006/relationships/font" Target="fonts/Merriweather-italic.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d9a9643604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d9a9643604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18cfa4127ca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18cfa4127ca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18cfa4127ca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18cfa4127ca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d9a9643604_2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d9a9643604_2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78e8f18430_0_4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78e8f18430_0_4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d9a9643604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d9a9643604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d9a9643604_2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d9a9643604_2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78e8f18430_0_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78e8f18430_0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1060bc60576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1060bc60576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1060bc60576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1060bc60576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78e8f18430_0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78e8f18430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78e8f18430_0_2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78e8f18430_0_2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222222"/>
              </a:solidFill>
              <a:highlight>
                <a:srgbClr val="FFFFFF"/>
              </a:highlight>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1060bc60576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1060bc60576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1060bc60576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1060bc60576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1060bc60576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1060bc60576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1060bc60576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1060bc60576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78e8f18430_0_2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78e8f18430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222222"/>
              </a:solidFill>
              <a:highlight>
                <a:srgbClr val="FFFFFF"/>
              </a:highlight>
            </a:endParaRPr>
          </a:p>
          <a:p>
            <a:pPr indent="0" lvl="0" marL="0" rtl="0" algn="l">
              <a:spcBef>
                <a:spcPts val="0"/>
              </a:spcBef>
              <a:spcAft>
                <a:spcPts val="0"/>
              </a:spcAft>
              <a:buNone/>
            </a:pPr>
            <a:r>
              <a:t/>
            </a:r>
            <a:endParaRPr>
              <a:solidFill>
                <a:srgbClr val="222222"/>
              </a:solidFill>
              <a:highlight>
                <a:srgbClr val="FFFFFF"/>
              </a:highlight>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1060bc60576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1060bc60576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1060bc60576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1060bc60576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1060bc60576_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1060bc60576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1060bc60576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1060bc60576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78e8f18430_0_4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78e8f18430_0_4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222222"/>
              </a:solidFill>
              <a:highlight>
                <a:srgbClr val="FFFFFF"/>
              </a:highlight>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78e8f18430_0_3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78e8f18430_0_3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78e8f18430_0_3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78e8f18430_0_3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Seniors who played all 4 years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78e8f18430_0_3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78e8f18430_0_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2A2A2A"/>
                </a:solidFill>
                <a:highlight>
                  <a:srgbClr val="FFFFFF"/>
                </a:highlight>
              </a:rPr>
              <a:t>Academic All-State awards are for </a:t>
            </a:r>
            <a:r>
              <a:rPr lang="en" sz="1000" u="sng">
                <a:solidFill>
                  <a:srgbClr val="2A2A2A"/>
                </a:solidFill>
                <a:highlight>
                  <a:srgbClr val="FFFFFF"/>
                </a:highlight>
              </a:rPr>
              <a:t>seniors</a:t>
            </a:r>
            <a:r>
              <a:rPr lang="en" sz="1000">
                <a:solidFill>
                  <a:srgbClr val="2A2A2A"/>
                </a:solidFill>
                <a:highlight>
                  <a:srgbClr val="FFFFFF"/>
                </a:highlight>
              </a:rPr>
              <a:t> on the team roster that have a 3.80 cumulative grade point average over the course of their high school career.</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78e8f18430_0_3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78e8f18430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3.61!</a:t>
            </a:r>
            <a:endParaRPr/>
          </a:p>
          <a:p>
            <a:pPr indent="0" lvl="0" marL="0" rtl="0" algn="l">
              <a:spcBef>
                <a:spcPts val="0"/>
              </a:spcBef>
              <a:spcAft>
                <a:spcPts val="0"/>
              </a:spcAft>
              <a:buNone/>
            </a:pPr>
            <a:r>
              <a:rPr lang="en"/>
              <a:t>&gt; 3.5 GPA</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78e8f18430_0_3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78e8f18430_0_3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222222"/>
                </a:solidFill>
                <a:highlight>
                  <a:srgbClr val="FFFFFF"/>
                </a:highlight>
              </a:rPr>
              <a:t>Academic All Conference - </a:t>
            </a:r>
            <a:endParaRPr>
              <a:solidFill>
                <a:srgbClr val="222222"/>
              </a:solidFill>
              <a:highlight>
                <a:srgbClr val="FFFFFF"/>
              </a:highlight>
            </a:endParaRPr>
          </a:p>
          <a:p>
            <a:pPr indent="0" lvl="0" marL="0" rtl="0" algn="l">
              <a:spcBef>
                <a:spcPts val="0"/>
              </a:spcBef>
              <a:spcAft>
                <a:spcPts val="0"/>
              </a:spcAft>
              <a:buNone/>
            </a:pPr>
            <a:r>
              <a:rPr lang="en">
                <a:solidFill>
                  <a:srgbClr val="222222"/>
                </a:solidFill>
                <a:highlight>
                  <a:srgbClr val="FFFFFF"/>
                </a:highlight>
              </a:rPr>
              <a:t>Participate on section roster grades 10-12</a:t>
            </a:r>
            <a:endParaRPr>
              <a:solidFill>
                <a:srgbClr val="222222"/>
              </a:solidFill>
              <a:highlight>
                <a:srgbClr val="FFFFFF"/>
              </a:highlight>
            </a:endParaRPr>
          </a:p>
          <a:p>
            <a:pPr indent="0" lvl="0" marL="0" rtl="0" algn="l">
              <a:spcBef>
                <a:spcPts val="0"/>
              </a:spcBef>
              <a:spcAft>
                <a:spcPts val="0"/>
              </a:spcAft>
              <a:buNone/>
            </a:pPr>
            <a:r>
              <a:rPr lang="en">
                <a:solidFill>
                  <a:srgbClr val="222222"/>
                </a:solidFill>
                <a:highlight>
                  <a:srgbClr val="FFFFFF"/>
                </a:highlight>
              </a:rPr>
              <a:t>Cumulative GPA of 3.7 or higher</a:t>
            </a:r>
            <a:endParaRPr>
              <a:solidFill>
                <a:srgbClr val="222222"/>
              </a:solidFill>
              <a:highlight>
                <a:srgbClr val="FFFFFF"/>
              </a:highlight>
            </a:endParaRPr>
          </a:p>
          <a:p>
            <a:pPr indent="0" lvl="0" marL="0" rtl="0" algn="l">
              <a:spcBef>
                <a:spcPts val="0"/>
              </a:spcBef>
              <a:spcAft>
                <a:spcPts val="0"/>
              </a:spcAft>
              <a:buNone/>
            </a:pPr>
            <a:r>
              <a:rPr lang="en">
                <a:solidFill>
                  <a:srgbClr val="222222"/>
                </a:solidFill>
                <a:highlight>
                  <a:srgbClr val="FFFFFF"/>
                </a:highlight>
              </a:rPr>
              <a:t>Freshmen are not eligible in the fall as they don't have a GPA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78e8f18430_0_3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78e8f18430_0_3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a1fc368066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3a1fc368066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3a1fc368066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3a1fc368066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78e8f18430_0_2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78e8f18430_0_2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78e8f18430_0_2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78e8f18430_0_2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78e8f18430_0_3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78e8f18430_0_3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78e8f18430_0_2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78e8f18430_0_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78e8f18430_0_1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78e8f18430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317bfd96b7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317bfd96b7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d9a9643604_2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d9a9643604_2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78e8f18430_0_3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78e8f18430_0_3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261e24e5216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261e24e5216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261e24e5216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261e24e5216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78e8f18430_0_3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78e8f18430_0_3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d9a9643604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d9a9643604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78e8f18430_0_3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78e8f18430_0_3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4350279" y="2855377"/>
            <a:ext cx="443589" cy="105632"/>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671258" y="990800"/>
            <a:ext cx="7801500" cy="1730100"/>
          </a:xfrm>
          <a:prstGeom prst="rect">
            <a:avLst/>
          </a:prstGeom>
        </p:spPr>
        <p:txBody>
          <a:bodyPr anchorCtr="0" anchor="b"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5" name="Google Shape;15;p2"/>
          <p:cNvSpPr txBox="1"/>
          <p:nvPr>
            <p:ph idx="1" type="subTitle"/>
          </p:nvPr>
        </p:nvSpPr>
        <p:spPr>
          <a:xfrm>
            <a:off x="671250" y="3174876"/>
            <a:ext cx="78015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 name="Google Shape;16;p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671250" y="2141250"/>
            <a:ext cx="7852200" cy="8610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 name="Google Shape;23;p4"/>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5" name="Google Shape;35;p7"/>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526350"/>
            <a:ext cx="62271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8" name="Google Shape;38;p8"/>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9"/>
          <p:cNvSpPr txBox="1"/>
          <p:nvPr>
            <p:ph type="title"/>
          </p:nvPr>
        </p:nvSpPr>
        <p:spPr>
          <a:xfrm>
            <a:off x="265500" y="1081400"/>
            <a:ext cx="4045200" cy="1710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3" name="Google Shape;43;p9"/>
          <p:cNvSpPr txBox="1"/>
          <p:nvPr>
            <p:ph idx="1" type="subTitle"/>
          </p:nvPr>
        </p:nvSpPr>
        <p:spPr>
          <a:xfrm>
            <a:off x="265500" y="28452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44" name="Google Shape;44;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5" name="Google Shape;45;p9"/>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48" name="Google Shape;48;p10"/>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255275"/>
            <a:ext cx="8520600" cy="18906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p:nvPr>
            <p:ph idx="1" type="body"/>
          </p:nvPr>
        </p:nvSpPr>
        <p:spPr>
          <a:xfrm>
            <a:off x="311700" y="32284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 Id="rId3" Type="http://schemas.openxmlformats.org/officeDocument/2006/relationships/image" Target="../media/image2.jpg"/><Relationship Id="rId4" Type="http://schemas.openxmlformats.org/officeDocument/2006/relationships/hyperlink" Target="https://www.championshipbehaviors.com/championshipbehaviors?utm_source=chatgpt.com"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xml"/><Relationship Id="rId3" Type="http://schemas.openxmlformats.org/officeDocument/2006/relationships/image" Target="../media/image19.jpg"/><Relationship Id="rId4" Type="http://schemas.openxmlformats.org/officeDocument/2006/relationships/image" Target="../media/image2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xml"/><Relationship Id="rId3" Type="http://schemas.openxmlformats.org/officeDocument/2006/relationships/image" Target="../media/image1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xml"/><Relationship Id="rId3"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7.xml"/><Relationship Id="rId3" Type="http://schemas.openxmlformats.org/officeDocument/2006/relationships/image" Target="../media/image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2.xml"/><Relationship Id="rId3" Type="http://schemas.openxmlformats.org/officeDocument/2006/relationships/image" Target="../media/image2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4.xml"/><Relationship Id="rId3" Type="http://schemas.openxmlformats.org/officeDocument/2006/relationships/image" Target="../media/image24.jpg"/><Relationship Id="rId4" Type="http://schemas.openxmlformats.org/officeDocument/2006/relationships/image" Target="../media/image22.jpg"/><Relationship Id="rId10" Type="http://schemas.openxmlformats.org/officeDocument/2006/relationships/image" Target="../media/image32.jpg"/><Relationship Id="rId9" Type="http://schemas.openxmlformats.org/officeDocument/2006/relationships/image" Target="../media/image28.jpg"/><Relationship Id="rId5" Type="http://schemas.openxmlformats.org/officeDocument/2006/relationships/image" Target="../media/image30.jpg"/><Relationship Id="rId6" Type="http://schemas.openxmlformats.org/officeDocument/2006/relationships/image" Target="../media/image38.jpg"/><Relationship Id="rId7" Type="http://schemas.openxmlformats.org/officeDocument/2006/relationships/image" Target="../media/image31.jpg"/><Relationship Id="rId8" Type="http://schemas.openxmlformats.org/officeDocument/2006/relationships/image" Target="../media/image29.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5.xml"/><Relationship Id="rId3" Type="http://schemas.openxmlformats.org/officeDocument/2006/relationships/image" Target="../media/image29.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6.xml"/><Relationship Id="rId3" Type="http://schemas.openxmlformats.org/officeDocument/2006/relationships/image" Target="../media/image27.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7.xml"/><Relationship Id="rId3" Type="http://schemas.openxmlformats.org/officeDocument/2006/relationships/image" Target="../media/image29.jpg"/><Relationship Id="rId4" Type="http://schemas.openxmlformats.org/officeDocument/2006/relationships/image" Target="../media/image18.jpg"/><Relationship Id="rId10" Type="http://schemas.openxmlformats.org/officeDocument/2006/relationships/image" Target="../media/image42.jpg"/><Relationship Id="rId9" Type="http://schemas.openxmlformats.org/officeDocument/2006/relationships/image" Target="../media/image35.jpg"/><Relationship Id="rId5" Type="http://schemas.openxmlformats.org/officeDocument/2006/relationships/image" Target="../media/image36.jpg"/><Relationship Id="rId6" Type="http://schemas.openxmlformats.org/officeDocument/2006/relationships/image" Target="../media/image37.jpg"/><Relationship Id="rId7" Type="http://schemas.openxmlformats.org/officeDocument/2006/relationships/image" Target="../media/image34.jpg"/><Relationship Id="rId8" Type="http://schemas.openxmlformats.org/officeDocument/2006/relationships/image" Target="../media/image33.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8.xml"/><Relationship Id="rId3" Type="http://schemas.openxmlformats.org/officeDocument/2006/relationships/image" Target="../media/image29.jpg"/><Relationship Id="rId4" Type="http://schemas.openxmlformats.org/officeDocument/2006/relationships/image" Target="../media/image46.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9.xml"/><Relationship Id="rId3" Type="http://schemas.openxmlformats.org/officeDocument/2006/relationships/image" Target="../media/image28.jpg"/><Relationship Id="rId4" Type="http://schemas.openxmlformats.org/officeDocument/2006/relationships/image" Target="../media/image45.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0.xml"/><Relationship Id="rId3" Type="http://schemas.openxmlformats.org/officeDocument/2006/relationships/image" Target="../media/image56.jpg"/><Relationship Id="rId4" Type="http://schemas.openxmlformats.org/officeDocument/2006/relationships/image" Target="../media/image57.jpg"/><Relationship Id="rId5" Type="http://schemas.openxmlformats.org/officeDocument/2006/relationships/image" Target="../media/image40.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45.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46.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28.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35.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5.xml"/><Relationship Id="rId3" Type="http://schemas.openxmlformats.org/officeDocument/2006/relationships/image" Target="../media/image50.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6.xml"/><Relationship Id="rId3" Type="http://schemas.openxmlformats.org/officeDocument/2006/relationships/image" Target="../media/image49.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7.xml"/><Relationship Id="rId3" Type="http://schemas.openxmlformats.org/officeDocument/2006/relationships/image" Target="../media/image51.jpg"/><Relationship Id="rId4" Type="http://schemas.openxmlformats.org/officeDocument/2006/relationships/image" Target="../media/image54.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8.xml"/><Relationship Id="rId3" Type="http://schemas.openxmlformats.org/officeDocument/2006/relationships/image" Target="../media/image55.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9.xml"/><Relationship Id="rId3" Type="http://schemas.openxmlformats.org/officeDocument/2006/relationships/image" Target="../media/image52.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0.xml"/><Relationship Id="rId3" Type="http://schemas.openxmlformats.org/officeDocument/2006/relationships/image" Target="../media/image5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58" name="Shape 58"/>
        <p:cNvGrpSpPr/>
        <p:nvPr/>
      </p:nvGrpSpPr>
      <p:grpSpPr>
        <a:xfrm>
          <a:off x="0" y="0"/>
          <a:ext cx="0" cy="0"/>
          <a:chOff x="0" y="0"/>
          <a:chExt cx="0" cy="0"/>
        </a:xfrm>
      </p:grpSpPr>
      <p:sp>
        <p:nvSpPr>
          <p:cNvPr id="59" name="Google Shape;59;p13"/>
          <p:cNvSpPr txBox="1"/>
          <p:nvPr>
            <p:ph type="ctrTitle"/>
          </p:nvPr>
        </p:nvSpPr>
        <p:spPr>
          <a:xfrm>
            <a:off x="311700" y="511875"/>
            <a:ext cx="8520600" cy="12825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b="1" lang="en"/>
              <a:t>Welcome to the 2025</a:t>
            </a:r>
            <a:r>
              <a:rPr b="1" lang="en"/>
              <a:t> </a:t>
            </a:r>
            <a:endParaRPr b="1"/>
          </a:p>
          <a:p>
            <a:pPr indent="0" lvl="0" marL="0" rtl="0" algn="ctr">
              <a:spcBef>
                <a:spcPts val="0"/>
              </a:spcBef>
              <a:spcAft>
                <a:spcPts val="0"/>
              </a:spcAft>
              <a:buNone/>
            </a:pPr>
            <a:r>
              <a:rPr b="1" lang="en"/>
              <a:t>Chisago Lakes Volleyball Banquet!</a:t>
            </a:r>
            <a:endParaRPr b="1"/>
          </a:p>
        </p:txBody>
      </p:sp>
      <p:pic>
        <p:nvPicPr>
          <p:cNvPr id="60" name="Google Shape;60;p13" title="Wildcats-75 (2).jpg"/>
          <p:cNvPicPr preferRelativeResize="0"/>
          <p:nvPr/>
        </p:nvPicPr>
        <p:blipFill rotWithShape="1">
          <a:blip r:embed="rId3">
            <a:alphaModFix/>
          </a:blip>
          <a:srcRect b="0" l="0" r="0" t="26329"/>
          <a:stretch/>
        </p:blipFill>
        <p:spPr>
          <a:xfrm>
            <a:off x="1533900" y="1794375"/>
            <a:ext cx="6076201" cy="29835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64" name="Shape 64"/>
        <p:cNvGrpSpPr/>
        <p:nvPr/>
      </p:nvGrpSpPr>
      <p:grpSpPr>
        <a:xfrm>
          <a:off x="0" y="0"/>
          <a:ext cx="0" cy="0"/>
          <a:chOff x="0" y="0"/>
          <a:chExt cx="0" cy="0"/>
        </a:xfrm>
      </p:grpSpPr>
      <p:sp>
        <p:nvSpPr>
          <p:cNvPr id="65" name="Google Shape;65;p14"/>
          <p:cNvSpPr txBox="1"/>
          <p:nvPr>
            <p:ph type="title"/>
          </p:nvPr>
        </p:nvSpPr>
        <p:spPr>
          <a:xfrm>
            <a:off x="558750" y="332700"/>
            <a:ext cx="8026500" cy="84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lang="en" sz="3920"/>
              <a:t>Agenda</a:t>
            </a:r>
            <a:endParaRPr sz="3920"/>
          </a:p>
          <a:p>
            <a:pPr indent="0" lvl="0" marL="0" rtl="0" algn="ctr">
              <a:spcBef>
                <a:spcPts val="0"/>
              </a:spcBef>
              <a:spcAft>
                <a:spcPts val="0"/>
              </a:spcAft>
              <a:buSzPts val="990"/>
              <a:buNone/>
            </a:pPr>
            <a:r>
              <a:rPr lang="en" sz="2000"/>
              <a:t>November 10, 2024 6:30pm at Lakes Free Church</a:t>
            </a:r>
            <a:endParaRPr sz="2000"/>
          </a:p>
        </p:txBody>
      </p:sp>
      <p:sp>
        <p:nvSpPr>
          <p:cNvPr id="66" name="Google Shape;66;p14"/>
          <p:cNvSpPr txBox="1"/>
          <p:nvPr/>
        </p:nvSpPr>
        <p:spPr>
          <a:xfrm>
            <a:off x="308100" y="1291475"/>
            <a:ext cx="8527800" cy="29634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l">
              <a:lnSpc>
                <a:spcPct val="120000"/>
              </a:lnSpc>
              <a:spcBef>
                <a:spcPts val="1000"/>
              </a:spcBef>
              <a:spcAft>
                <a:spcPts val="0"/>
              </a:spcAft>
              <a:buNone/>
            </a:pPr>
            <a:r>
              <a:rPr i="1" lang="en" sz="1300">
                <a:solidFill>
                  <a:schemeClr val="dk1"/>
                </a:solidFill>
                <a:latin typeface="Merriweather"/>
                <a:ea typeface="Merriweather"/>
                <a:cs typeface="Merriweather"/>
                <a:sym typeface="Merriweather"/>
              </a:rPr>
              <a:t>Introduction &amp; Season Highlights  						Coach Hannah</a:t>
            </a:r>
            <a:endParaRPr i="1" sz="1300">
              <a:solidFill>
                <a:schemeClr val="dk1"/>
              </a:solidFill>
              <a:latin typeface="Merriweather"/>
              <a:ea typeface="Merriweather"/>
              <a:cs typeface="Merriweather"/>
              <a:sym typeface="Merriweather"/>
            </a:endParaRPr>
          </a:p>
          <a:p>
            <a:pPr indent="0" lvl="0" marL="0" rtl="0" algn="l">
              <a:lnSpc>
                <a:spcPct val="120000"/>
              </a:lnSpc>
              <a:spcBef>
                <a:spcPts val="1000"/>
              </a:spcBef>
              <a:spcAft>
                <a:spcPts val="0"/>
              </a:spcAft>
              <a:buNone/>
            </a:pPr>
            <a:r>
              <a:rPr i="1" lang="en" sz="1300">
                <a:solidFill>
                  <a:schemeClr val="dk1"/>
                </a:solidFill>
                <a:latin typeface="Merriweather"/>
                <a:ea typeface="Merriweather"/>
                <a:cs typeface="Merriweather"/>
                <a:sym typeface="Merriweather"/>
              </a:rPr>
              <a:t>9</a:t>
            </a:r>
            <a:r>
              <a:rPr baseline="30000" i="1" lang="en" sz="1300">
                <a:solidFill>
                  <a:schemeClr val="dk1"/>
                </a:solidFill>
                <a:latin typeface="Merriweather"/>
                <a:ea typeface="Merriweather"/>
                <a:cs typeface="Merriweather"/>
                <a:sym typeface="Merriweather"/>
              </a:rPr>
              <a:t>th</a:t>
            </a:r>
            <a:r>
              <a:rPr i="1" lang="en" sz="1300">
                <a:solidFill>
                  <a:schemeClr val="dk1"/>
                </a:solidFill>
                <a:latin typeface="Merriweather"/>
                <a:ea typeface="Merriweather"/>
                <a:cs typeface="Merriweather"/>
                <a:sym typeface="Merriweather"/>
              </a:rPr>
              <a:t> Grade Team Presentation &amp; Awards					Coach Katie</a:t>
            </a:r>
            <a:endParaRPr i="1" sz="1300">
              <a:solidFill>
                <a:schemeClr val="dk1"/>
              </a:solidFill>
              <a:latin typeface="Merriweather"/>
              <a:ea typeface="Merriweather"/>
              <a:cs typeface="Merriweather"/>
              <a:sym typeface="Merriweather"/>
            </a:endParaRPr>
          </a:p>
          <a:p>
            <a:pPr indent="0" lvl="0" marL="0" rtl="0" algn="l">
              <a:lnSpc>
                <a:spcPct val="120000"/>
              </a:lnSpc>
              <a:spcBef>
                <a:spcPts val="1000"/>
              </a:spcBef>
              <a:spcAft>
                <a:spcPts val="0"/>
              </a:spcAft>
              <a:buNone/>
            </a:pPr>
            <a:r>
              <a:rPr i="1" lang="en" sz="1300">
                <a:solidFill>
                  <a:schemeClr val="dk1"/>
                </a:solidFill>
                <a:latin typeface="Merriweather"/>
                <a:ea typeface="Merriweather"/>
                <a:cs typeface="Merriweather"/>
                <a:sym typeface="Merriweather"/>
              </a:rPr>
              <a:t>B-Squad Team Presentation &amp; Awards					Coach Avery</a:t>
            </a:r>
            <a:endParaRPr i="1" sz="1300">
              <a:solidFill>
                <a:schemeClr val="dk1"/>
              </a:solidFill>
              <a:latin typeface="Merriweather"/>
              <a:ea typeface="Merriweather"/>
              <a:cs typeface="Merriweather"/>
              <a:sym typeface="Merriweather"/>
            </a:endParaRPr>
          </a:p>
          <a:p>
            <a:pPr indent="0" lvl="0" marL="0" rtl="0" algn="l">
              <a:lnSpc>
                <a:spcPct val="120000"/>
              </a:lnSpc>
              <a:spcBef>
                <a:spcPts val="1000"/>
              </a:spcBef>
              <a:spcAft>
                <a:spcPts val="0"/>
              </a:spcAft>
              <a:buNone/>
            </a:pPr>
            <a:r>
              <a:rPr i="1" lang="en" sz="1300">
                <a:solidFill>
                  <a:schemeClr val="dk1"/>
                </a:solidFill>
                <a:latin typeface="Merriweather"/>
                <a:ea typeface="Merriweather"/>
                <a:cs typeface="Merriweather"/>
                <a:sym typeface="Merriweather"/>
              </a:rPr>
              <a:t>JV Team Presentation &amp; Awards						Coaches Vince &amp; Nicole</a:t>
            </a:r>
            <a:endParaRPr i="1" sz="1300">
              <a:solidFill>
                <a:schemeClr val="dk1"/>
              </a:solidFill>
              <a:latin typeface="Merriweather"/>
              <a:ea typeface="Merriweather"/>
              <a:cs typeface="Merriweather"/>
              <a:sym typeface="Merriweather"/>
            </a:endParaRPr>
          </a:p>
          <a:p>
            <a:pPr indent="0" lvl="0" marL="0" rtl="0" algn="l">
              <a:lnSpc>
                <a:spcPct val="120000"/>
              </a:lnSpc>
              <a:spcBef>
                <a:spcPts val="1000"/>
              </a:spcBef>
              <a:spcAft>
                <a:spcPts val="0"/>
              </a:spcAft>
              <a:buNone/>
            </a:pPr>
            <a:r>
              <a:rPr i="1" lang="en" sz="1300">
                <a:solidFill>
                  <a:schemeClr val="dk1"/>
                </a:solidFill>
                <a:latin typeface="Merriweather"/>
                <a:ea typeface="Merriweather"/>
                <a:cs typeface="Merriweather"/>
                <a:sym typeface="Merriweather"/>
              </a:rPr>
              <a:t>Varsity Team Presentation &amp; Awards					            Coach Hannah</a:t>
            </a:r>
            <a:endParaRPr i="1" sz="1300">
              <a:solidFill>
                <a:schemeClr val="dk1"/>
              </a:solidFill>
              <a:latin typeface="Merriweather"/>
              <a:ea typeface="Merriweather"/>
              <a:cs typeface="Merriweather"/>
              <a:sym typeface="Merriweather"/>
            </a:endParaRPr>
          </a:p>
          <a:p>
            <a:pPr indent="0" lvl="0" marL="0" rtl="0" algn="l">
              <a:lnSpc>
                <a:spcPct val="120000"/>
              </a:lnSpc>
              <a:spcBef>
                <a:spcPts val="1000"/>
              </a:spcBef>
              <a:spcAft>
                <a:spcPts val="0"/>
              </a:spcAft>
              <a:buNone/>
            </a:pPr>
            <a:r>
              <a:rPr i="1" lang="en" sz="1300">
                <a:solidFill>
                  <a:schemeClr val="dk1"/>
                </a:solidFill>
                <a:latin typeface="Merriweather"/>
                <a:ea typeface="Merriweather"/>
                <a:cs typeface="Merriweather"/>
                <a:sym typeface="Merriweather"/>
              </a:rPr>
              <a:t>Senior, Manager, Coach, &amp; Parent Recognition		                        Coach Hannah</a:t>
            </a:r>
            <a:endParaRPr i="1" sz="1300">
              <a:solidFill>
                <a:schemeClr val="dk1"/>
              </a:solidFill>
              <a:latin typeface="Merriweather"/>
              <a:ea typeface="Merriweather"/>
              <a:cs typeface="Merriweather"/>
              <a:sym typeface="Merriweather"/>
            </a:endParaRPr>
          </a:p>
          <a:p>
            <a:pPr indent="0" lvl="0" marL="0" rtl="0" algn="l">
              <a:lnSpc>
                <a:spcPct val="120000"/>
              </a:lnSpc>
              <a:spcBef>
                <a:spcPts val="1000"/>
              </a:spcBef>
              <a:spcAft>
                <a:spcPts val="0"/>
              </a:spcAft>
              <a:buNone/>
            </a:pPr>
            <a:r>
              <a:rPr i="1" lang="en" sz="1300">
                <a:solidFill>
                  <a:schemeClr val="dk1"/>
                </a:solidFill>
                <a:latin typeface="Merriweather"/>
                <a:ea typeface="Merriweather"/>
                <a:cs typeface="Merriweather"/>
                <a:sym typeface="Merriweather"/>
              </a:rPr>
              <a:t>Captain Presentation							           Team Captains</a:t>
            </a:r>
            <a:endParaRPr i="1" sz="1300">
              <a:solidFill>
                <a:schemeClr val="dk1"/>
              </a:solidFill>
              <a:latin typeface="Merriweather"/>
              <a:ea typeface="Merriweather"/>
              <a:cs typeface="Merriweather"/>
              <a:sym typeface="Merriweather"/>
            </a:endParaRPr>
          </a:p>
          <a:p>
            <a:pPr indent="0" lvl="0" marL="0" rtl="0" algn="l">
              <a:lnSpc>
                <a:spcPct val="120000"/>
              </a:lnSpc>
              <a:spcBef>
                <a:spcPts val="1000"/>
              </a:spcBef>
              <a:spcAft>
                <a:spcPts val="600"/>
              </a:spcAft>
              <a:buNone/>
            </a:pPr>
            <a:r>
              <a:rPr i="1" lang="en" sz="1300">
                <a:solidFill>
                  <a:schemeClr val="dk1"/>
                </a:solidFill>
                <a:latin typeface="Merriweather"/>
                <a:ea typeface="Merriweather"/>
                <a:cs typeface="Merriweather"/>
                <a:sym typeface="Merriweather"/>
              </a:rPr>
              <a:t>Conclusion  									           Coach Hannah</a:t>
            </a:r>
            <a:endParaRPr i="1" sz="1300">
              <a:solidFill>
                <a:schemeClr val="dk1"/>
              </a:solidFill>
              <a:latin typeface="Merriweather"/>
              <a:ea typeface="Merriweather"/>
              <a:cs typeface="Merriweather"/>
              <a:sym typeface="Merriweathe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70" name="Shape 70"/>
        <p:cNvGrpSpPr/>
        <p:nvPr/>
      </p:nvGrpSpPr>
      <p:grpSpPr>
        <a:xfrm>
          <a:off x="0" y="0"/>
          <a:ext cx="0" cy="0"/>
          <a:chOff x="0" y="0"/>
          <a:chExt cx="0" cy="0"/>
        </a:xfrm>
      </p:grpSpPr>
      <p:sp>
        <p:nvSpPr>
          <p:cNvPr id="71" name="Google Shape;71;p15"/>
          <p:cNvSpPr txBox="1"/>
          <p:nvPr>
            <p:ph type="title"/>
          </p:nvPr>
        </p:nvSpPr>
        <p:spPr>
          <a:xfrm>
            <a:off x="225775" y="207950"/>
            <a:ext cx="8026500" cy="8451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4800"/>
              <a:t>Memories:</a:t>
            </a:r>
            <a:endParaRPr sz="4800"/>
          </a:p>
        </p:txBody>
      </p:sp>
      <p:sp>
        <p:nvSpPr>
          <p:cNvPr id="72" name="Google Shape;72;p15"/>
          <p:cNvSpPr txBox="1"/>
          <p:nvPr/>
        </p:nvSpPr>
        <p:spPr>
          <a:xfrm>
            <a:off x="308100" y="1291475"/>
            <a:ext cx="4263900" cy="36582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1000"/>
              </a:spcBef>
              <a:spcAft>
                <a:spcPts val="0"/>
              </a:spcAft>
              <a:buNone/>
            </a:pPr>
            <a:r>
              <a:rPr i="1" lang="en" sz="1500">
                <a:solidFill>
                  <a:schemeClr val="dk1"/>
                </a:solidFill>
                <a:latin typeface="Merriweather"/>
                <a:ea typeface="Merriweather"/>
                <a:cs typeface="Merriweather"/>
                <a:sym typeface="Merriweather"/>
              </a:rPr>
              <a:t>Bus rides</a:t>
            </a:r>
            <a:endParaRPr i="1" sz="1500">
              <a:solidFill>
                <a:schemeClr val="dk1"/>
              </a:solidFill>
              <a:latin typeface="Merriweather"/>
              <a:ea typeface="Merriweather"/>
              <a:cs typeface="Merriweather"/>
              <a:sym typeface="Merriweather"/>
            </a:endParaRPr>
          </a:p>
          <a:p>
            <a:pPr indent="0" lvl="0" marL="0" rtl="0" algn="l">
              <a:lnSpc>
                <a:spcPct val="120000"/>
              </a:lnSpc>
              <a:spcBef>
                <a:spcPts val="1000"/>
              </a:spcBef>
              <a:spcAft>
                <a:spcPts val="0"/>
              </a:spcAft>
              <a:buNone/>
            </a:pPr>
            <a:r>
              <a:rPr i="1" lang="en" sz="1500">
                <a:solidFill>
                  <a:schemeClr val="dk1"/>
                </a:solidFill>
                <a:latin typeface="Merriweather"/>
                <a:ea typeface="Merriweather"/>
                <a:cs typeface="Merriweather"/>
                <a:sym typeface="Merriweather"/>
              </a:rPr>
              <a:t>Being part of the program</a:t>
            </a:r>
            <a:endParaRPr i="1" sz="1500">
              <a:solidFill>
                <a:schemeClr val="dk1"/>
              </a:solidFill>
              <a:latin typeface="Merriweather"/>
              <a:ea typeface="Merriweather"/>
              <a:cs typeface="Merriweather"/>
              <a:sym typeface="Merriweather"/>
            </a:endParaRPr>
          </a:p>
          <a:p>
            <a:pPr indent="0" lvl="0" marL="0" rtl="0" algn="l">
              <a:lnSpc>
                <a:spcPct val="120000"/>
              </a:lnSpc>
              <a:spcBef>
                <a:spcPts val="1000"/>
              </a:spcBef>
              <a:spcAft>
                <a:spcPts val="0"/>
              </a:spcAft>
              <a:buNone/>
            </a:pPr>
            <a:r>
              <a:rPr i="1" lang="en" sz="1500">
                <a:solidFill>
                  <a:schemeClr val="dk1"/>
                </a:solidFill>
                <a:latin typeface="Merriweather"/>
                <a:ea typeface="Merriweather"/>
                <a:cs typeface="Merriweather"/>
                <a:sym typeface="Merriweather"/>
              </a:rPr>
              <a:t>Tournaments</a:t>
            </a:r>
            <a:endParaRPr i="1" sz="1500">
              <a:solidFill>
                <a:schemeClr val="dk1"/>
              </a:solidFill>
              <a:latin typeface="Merriweather"/>
              <a:ea typeface="Merriweather"/>
              <a:cs typeface="Merriweather"/>
              <a:sym typeface="Merriweather"/>
            </a:endParaRPr>
          </a:p>
          <a:p>
            <a:pPr indent="0" lvl="0" marL="0" rtl="0" algn="l">
              <a:lnSpc>
                <a:spcPct val="120000"/>
              </a:lnSpc>
              <a:spcBef>
                <a:spcPts val="1000"/>
              </a:spcBef>
              <a:spcAft>
                <a:spcPts val="0"/>
              </a:spcAft>
              <a:buNone/>
            </a:pPr>
            <a:r>
              <a:rPr i="1" lang="en" sz="1500">
                <a:solidFill>
                  <a:schemeClr val="dk1"/>
                </a:solidFill>
                <a:latin typeface="Merriweather"/>
                <a:ea typeface="Merriweather"/>
                <a:cs typeface="Merriweather"/>
                <a:sym typeface="Merriweather"/>
              </a:rPr>
              <a:t>Team dinners</a:t>
            </a:r>
            <a:endParaRPr i="1" sz="1500">
              <a:solidFill>
                <a:schemeClr val="dk1"/>
              </a:solidFill>
              <a:latin typeface="Merriweather"/>
              <a:ea typeface="Merriweather"/>
              <a:cs typeface="Merriweather"/>
              <a:sym typeface="Merriweather"/>
            </a:endParaRPr>
          </a:p>
          <a:p>
            <a:pPr indent="0" lvl="0" marL="0" rtl="0" algn="l">
              <a:lnSpc>
                <a:spcPct val="120000"/>
              </a:lnSpc>
              <a:spcBef>
                <a:spcPts val="1000"/>
              </a:spcBef>
              <a:spcAft>
                <a:spcPts val="0"/>
              </a:spcAft>
              <a:buNone/>
            </a:pPr>
            <a:r>
              <a:rPr i="1" lang="en" sz="1500">
                <a:solidFill>
                  <a:schemeClr val="dk1"/>
                </a:solidFill>
                <a:latin typeface="Merriweather"/>
                <a:ea typeface="Merriweather"/>
                <a:cs typeface="Merriweather"/>
                <a:sym typeface="Merriweather"/>
              </a:rPr>
              <a:t>Singing</a:t>
            </a:r>
            <a:endParaRPr i="1" sz="1500">
              <a:solidFill>
                <a:schemeClr val="dk1"/>
              </a:solidFill>
              <a:latin typeface="Merriweather"/>
              <a:ea typeface="Merriweather"/>
              <a:cs typeface="Merriweather"/>
              <a:sym typeface="Merriweather"/>
            </a:endParaRPr>
          </a:p>
          <a:p>
            <a:pPr indent="0" lvl="0" marL="0" rtl="0" algn="l">
              <a:lnSpc>
                <a:spcPct val="120000"/>
              </a:lnSpc>
              <a:spcBef>
                <a:spcPts val="1000"/>
              </a:spcBef>
              <a:spcAft>
                <a:spcPts val="0"/>
              </a:spcAft>
              <a:buNone/>
            </a:pPr>
            <a:r>
              <a:rPr i="1" lang="en" sz="1500">
                <a:solidFill>
                  <a:schemeClr val="dk1"/>
                </a:solidFill>
                <a:latin typeface="Merriweather"/>
                <a:ea typeface="Merriweather"/>
                <a:cs typeface="Merriweather"/>
                <a:sym typeface="Merriweather"/>
              </a:rPr>
              <a:t>Watching Varsity games</a:t>
            </a:r>
            <a:endParaRPr i="1" sz="1500">
              <a:solidFill>
                <a:schemeClr val="dk1"/>
              </a:solidFill>
              <a:latin typeface="Merriweather"/>
              <a:ea typeface="Merriweather"/>
              <a:cs typeface="Merriweather"/>
              <a:sym typeface="Merriweather"/>
            </a:endParaRPr>
          </a:p>
          <a:p>
            <a:pPr indent="0" lvl="0" marL="0" rtl="0" algn="l">
              <a:lnSpc>
                <a:spcPct val="120000"/>
              </a:lnSpc>
              <a:spcBef>
                <a:spcPts val="1000"/>
              </a:spcBef>
              <a:spcAft>
                <a:spcPts val="0"/>
              </a:spcAft>
              <a:buNone/>
            </a:pPr>
            <a:r>
              <a:rPr i="1" lang="en" sz="1500">
                <a:solidFill>
                  <a:schemeClr val="dk1"/>
                </a:solidFill>
                <a:latin typeface="Merriweather"/>
                <a:ea typeface="Merriweather"/>
                <a:cs typeface="Merriweather"/>
                <a:sym typeface="Merriweather"/>
              </a:rPr>
              <a:t>Cheering teammates on</a:t>
            </a:r>
            <a:endParaRPr i="1" sz="1500">
              <a:solidFill>
                <a:schemeClr val="dk1"/>
              </a:solidFill>
              <a:latin typeface="Merriweather"/>
              <a:ea typeface="Merriweather"/>
              <a:cs typeface="Merriweather"/>
              <a:sym typeface="Merriweather"/>
            </a:endParaRPr>
          </a:p>
          <a:p>
            <a:pPr indent="0" lvl="0" marL="0" rtl="0" algn="l">
              <a:lnSpc>
                <a:spcPct val="120000"/>
              </a:lnSpc>
              <a:spcBef>
                <a:spcPts val="1000"/>
              </a:spcBef>
              <a:spcAft>
                <a:spcPts val="0"/>
              </a:spcAft>
              <a:buNone/>
            </a:pPr>
            <a:r>
              <a:rPr i="1" lang="en" sz="1500">
                <a:solidFill>
                  <a:schemeClr val="dk1"/>
                </a:solidFill>
                <a:latin typeface="Merriweather"/>
                <a:ea typeface="Merriweather"/>
                <a:cs typeface="Merriweather"/>
                <a:sym typeface="Merriweather"/>
              </a:rPr>
              <a:t>Crazy plays</a:t>
            </a:r>
            <a:endParaRPr i="1" sz="1500">
              <a:solidFill>
                <a:schemeClr val="dk1"/>
              </a:solidFill>
              <a:latin typeface="Merriweather"/>
              <a:ea typeface="Merriweather"/>
              <a:cs typeface="Merriweather"/>
              <a:sym typeface="Merriweather"/>
            </a:endParaRPr>
          </a:p>
          <a:p>
            <a:pPr indent="0" lvl="0" marL="0" rtl="0" algn="l">
              <a:lnSpc>
                <a:spcPct val="120000"/>
              </a:lnSpc>
              <a:spcBef>
                <a:spcPts val="1000"/>
              </a:spcBef>
              <a:spcAft>
                <a:spcPts val="600"/>
              </a:spcAft>
              <a:buNone/>
            </a:pPr>
            <a:r>
              <a:rPr i="1" lang="en" sz="1500">
                <a:solidFill>
                  <a:schemeClr val="dk1"/>
                </a:solidFill>
                <a:latin typeface="Merriweather"/>
                <a:ea typeface="Merriweather"/>
                <a:cs typeface="Merriweather"/>
                <a:sym typeface="Merriweather"/>
              </a:rPr>
              <a:t>Friendships</a:t>
            </a:r>
            <a:endParaRPr i="1" sz="1500">
              <a:solidFill>
                <a:schemeClr val="dk1"/>
              </a:solidFill>
              <a:latin typeface="Merriweather"/>
              <a:ea typeface="Merriweather"/>
              <a:cs typeface="Merriweather"/>
              <a:sym typeface="Merriweather"/>
            </a:endParaRPr>
          </a:p>
        </p:txBody>
      </p:sp>
      <p:sp>
        <p:nvSpPr>
          <p:cNvPr id="73" name="Google Shape;73;p15"/>
          <p:cNvSpPr txBox="1"/>
          <p:nvPr/>
        </p:nvSpPr>
        <p:spPr>
          <a:xfrm>
            <a:off x="4758700" y="1152875"/>
            <a:ext cx="4263900" cy="4155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1000"/>
              </a:spcBef>
              <a:spcAft>
                <a:spcPts val="600"/>
              </a:spcAft>
              <a:buNone/>
            </a:pPr>
            <a:r>
              <a:t/>
            </a:r>
            <a:endParaRPr i="1" sz="1500">
              <a:solidFill>
                <a:schemeClr val="lt1"/>
              </a:solidFill>
              <a:latin typeface="Merriweather"/>
              <a:ea typeface="Merriweather"/>
              <a:cs typeface="Merriweather"/>
              <a:sym typeface="Merriweather"/>
            </a:endParaRPr>
          </a:p>
        </p:txBody>
      </p:sp>
      <p:sp>
        <p:nvSpPr>
          <p:cNvPr id="74" name="Google Shape;74;p15"/>
          <p:cNvSpPr txBox="1"/>
          <p:nvPr/>
        </p:nvSpPr>
        <p:spPr>
          <a:xfrm>
            <a:off x="3188675" y="1291475"/>
            <a:ext cx="4263900" cy="36582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1000"/>
              </a:spcBef>
              <a:spcAft>
                <a:spcPts val="0"/>
              </a:spcAft>
              <a:buNone/>
            </a:pPr>
            <a:r>
              <a:rPr i="1" lang="en" sz="1500">
                <a:solidFill>
                  <a:schemeClr val="dk1"/>
                </a:solidFill>
                <a:latin typeface="Merriweather"/>
                <a:ea typeface="Merriweather"/>
                <a:cs typeface="Merriweather"/>
                <a:sym typeface="Merriweather"/>
              </a:rPr>
              <a:t>Overcoming challenges</a:t>
            </a:r>
            <a:endParaRPr i="1" sz="1500">
              <a:solidFill>
                <a:schemeClr val="dk1"/>
              </a:solidFill>
              <a:latin typeface="Merriweather"/>
              <a:ea typeface="Merriweather"/>
              <a:cs typeface="Merriweather"/>
              <a:sym typeface="Merriweather"/>
            </a:endParaRPr>
          </a:p>
          <a:p>
            <a:pPr indent="0" lvl="0" marL="0" rtl="0" algn="l">
              <a:lnSpc>
                <a:spcPct val="120000"/>
              </a:lnSpc>
              <a:spcBef>
                <a:spcPts val="1000"/>
              </a:spcBef>
              <a:spcAft>
                <a:spcPts val="0"/>
              </a:spcAft>
              <a:buNone/>
            </a:pPr>
            <a:r>
              <a:rPr i="1" lang="en" sz="1500">
                <a:solidFill>
                  <a:schemeClr val="dk1"/>
                </a:solidFill>
                <a:latin typeface="Merriweather"/>
                <a:ea typeface="Merriweather"/>
                <a:cs typeface="Merriweather"/>
                <a:sym typeface="Merriweather"/>
              </a:rPr>
              <a:t>Seeing our improvement</a:t>
            </a:r>
            <a:endParaRPr i="1" sz="1500">
              <a:solidFill>
                <a:schemeClr val="dk1"/>
              </a:solidFill>
              <a:latin typeface="Merriweather"/>
              <a:ea typeface="Merriweather"/>
              <a:cs typeface="Merriweather"/>
              <a:sym typeface="Merriweather"/>
            </a:endParaRPr>
          </a:p>
          <a:p>
            <a:pPr indent="0" lvl="0" marL="0" rtl="0" algn="l">
              <a:lnSpc>
                <a:spcPct val="120000"/>
              </a:lnSpc>
              <a:spcBef>
                <a:spcPts val="1000"/>
              </a:spcBef>
              <a:spcAft>
                <a:spcPts val="0"/>
              </a:spcAft>
              <a:buNone/>
            </a:pPr>
            <a:r>
              <a:rPr i="1" lang="en" sz="1500">
                <a:solidFill>
                  <a:schemeClr val="dk1"/>
                </a:solidFill>
                <a:latin typeface="Merriweather"/>
                <a:ea typeface="Merriweather"/>
                <a:cs typeface="Merriweather"/>
                <a:sym typeface="Merriweather"/>
              </a:rPr>
              <a:t>Team bonding</a:t>
            </a:r>
            <a:endParaRPr i="1" sz="1500">
              <a:solidFill>
                <a:schemeClr val="dk1"/>
              </a:solidFill>
              <a:latin typeface="Merriweather"/>
              <a:ea typeface="Merriweather"/>
              <a:cs typeface="Merriweather"/>
              <a:sym typeface="Merriweather"/>
            </a:endParaRPr>
          </a:p>
          <a:p>
            <a:pPr indent="0" lvl="0" marL="0" rtl="0" algn="l">
              <a:lnSpc>
                <a:spcPct val="120000"/>
              </a:lnSpc>
              <a:spcBef>
                <a:spcPts val="1000"/>
              </a:spcBef>
              <a:spcAft>
                <a:spcPts val="0"/>
              </a:spcAft>
              <a:buNone/>
            </a:pPr>
            <a:r>
              <a:rPr i="1" lang="en" sz="1500">
                <a:solidFill>
                  <a:schemeClr val="dk1"/>
                </a:solidFill>
                <a:latin typeface="Merriweather"/>
                <a:ea typeface="Merriweather"/>
                <a:cs typeface="Merriweather"/>
                <a:sym typeface="Merriweather"/>
              </a:rPr>
              <a:t>FMSC</a:t>
            </a:r>
            <a:endParaRPr i="1" sz="1500">
              <a:solidFill>
                <a:schemeClr val="dk1"/>
              </a:solidFill>
              <a:latin typeface="Merriweather"/>
              <a:ea typeface="Merriweather"/>
              <a:cs typeface="Merriweather"/>
              <a:sym typeface="Merriweather"/>
            </a:endParaRPr>
          </a:p>
          <a:p>
            <a:pPr indent="0" lvl="0" marL="0" rtl="0" algn="l">
              <a:lnSpc>
                <a:spcPct val="120000"/>
              </a:lnSpc>
              <a:spcBef>
                <a:spcPts val="1000"/>
              </a:spcBef>
              <a:spcAft>
                <a:spcPts val="0"/>
              </a:spcAft>
              <a:buNone/>
            </a:pPr>
            <a:r>
              <a:rPr i="1" lang="en" sz="1500">
                <a:solidFill>
                  <a:schemeClr val="dk1"/>
                </a:solidFill>
                <a:latin typeface="Merriweather"/>
                <a:ea typeface="Merriweather"/>
                <a:cs typeface="Merriweather"/>
                <a:sym typeface="Merriweather"/>
              </a:rPr>
              <a:t>Playing against harder teams</a:t>
            </a:r>
            <a:endParaRPr i="1" sz="1500">
              <a:solidFill>
                <a:schemeClr val="dk1"/>
              </a:solidFill>
              <a:latin typeface="Merriweather"/>
              <a:ea typeface="Merriweather"/>
              <a:cs typeface="Merriweather"/>
              <a:sym typeface="Merriweather"/>
            </a:endParaRPr>
          </a:p>
          <a:p>
            <a:pPr indent="0" lvl="0" marL="0" rtl="0" algn="l">
              <a:lnSpc>
                <a:spcPct val="120000"/>
              </a:lnSpc>
              <a:spcBef>
                <a:spcPts val="1000"/>
              </a:spcBef>
              <a:spcAft>
                <a:spcPts val="0"/>
              </a:spcAft>
              <a:buNone/>
            </a:pPr>
            <a:r>
              <a:rPr i="1" lang="en" sz="1500">
                <a:solidFill>
                  <a:schemeClr val="dk1"/>
                </a:solidFill>
                <a:latin typeface="Merriweather"/>
                <a:ea typeface="Merriweather"/>
                <a:cs typeface="Merriweather"/>
                <a:sym typeface="Merriweather"/>
              </a:rPr>
              <a:t>The captains</a:t>
            </a:r>
            <a:endParaRPr i="1" sz="1500">
              <a:solidFill>
                <a:schemeClr val="dk1"/>
              </a:solidFill>
              <a:latin typeface="Merriweather"/>
              <a:ea typeface="Merriweather"/>
              <a:cs typeface="Merriweather"/>
              <a:sym typeface="Merriweather"/>
            </a:endParaRPr>
          </a:p>
          <a:p>
            <a:pPr indent="0" lvl="0" marL="0" rtl="0" algn="l">
              <a:lnSpc>
                <a:spcPct val="120000"/>
              </a:lnSpc>
              <a:spcBef>
                <a:spcPts val="1000"/>
              </a:spcBef>
              <a:spcAft>
                <a:spcPts val="0"/>
              </a:spcAft>
              <a:buNone/>
            </a:pPr>
            <a:r>
              <a:rPr i="1" lang="en" sz="1500">
                <a:solidFill>
                  <a:schemeClr val="dk1"/>
                </a:solidFill>
                <a:latin typeface="Merriweather"/>
                <a:ea typeface="Merriweather"/>
                <a:cs typeface="Merriweather"/>
                <a:sym typeface="Merriweather"/>
              </a:rPr>
              <a:t>Connections with the team</a:t>
            </a:r>
            <a:endParaRPr i="1" sz="1500">
              <a:solidFill>
                <a:schemeClr val="dk1"/>
              </a:solidFill>
              <a:latin typeface="Merriweather"/>
              <a:ea typeface="Merriweather"/>
              <a:cs typeface="Merriweather"/>
              <a:sym typeface="Merriweather"/>
            </a:endParaRPr>
          </a:p>
          <a:p>
            <a:pPr indent="0" lvl="0" marL="0" rtl="0" algn="l">
              <a:lnSpc>
                <a:spcPct val="120000"/>
              </a:lnSpc>
              <a:spcBef>
                <a:spcPts val="1000"/>
              </a:spcBef>
              <a:spcAft>
                <a:spcPts val="0"/>
              </a:spcAft>
              <a:buNone/>
            </a:pPr>
            <a:r>
              <a:rPr i="1" lang="en" sz="1500">
                <a:solidFill>
                  <a:schemeClr val="dk1"/>
                </a:solidFill>
                <a:latin typeface="Merriweather"/>
                <a:ea typeface="Merriweather"/>
                <a:cs typeface="Merriweather"/>
                <a:sym typeface="Merriweather"/>
              </a:rPr>
              <a:t>Gopher game</a:t>
            </a:r>
            <a:endParaRPr i="1" sz="1500">
              <a:solidFill>
                <a:schemeClr val="dk1"/>
              </a:solidFill>
              <a:latin typeface="Merriweather"/>
              <a:ea typeface="Merriweather"/>
              <a:cs typeface="Merriweather"/>
              <a:sym typeface="Merriweather"/>
            </a:endParaRPr>
          </a:p>
          <a:p>
            <a:pPr indent="0" lvl="0" marL="0" rtl="0" algn="l">
              <a:lnSpc>
                <a:spcPct val="120000"/>
              </a:lnSpc>
              <a:spcBef>
                <a:spcPts val="1000"/>
              </a:spcBef>
              <a:spcAft>
                <a:spcPts val="600"/>
              </a:spcAft>
              <a:buNone/>
            </a:pPr>
            <a:r>
              <a:rPr i="1" lang="en" sz="1500">
                <a:solidFill>
                  <a:schemeClr val="dk1"/>
                </a:solidFill>
                <a:latin typeface="Merriweather"/>
                <a:ea typeface="Merriweather"/>
                <a:cs typeface="Merriweather"/>
                <a:sym typeface="Merriweather"/>
              </a:rPr>
              <a:t>McDonalds and pumpkin painting</a:t>
            </a:r>
            <a:endParaRPr i="1" sz="1500">
              <a:solidFill>
                <a:schemeClr val="dk1"/>
              </a:solidFill>
              <a:latin typeface="Merriweather"/>
              <a:ea typeface="Merriweather"/>
              <a:cs typeface="Merriweather"/>
              <a:sym typeface="Merriweather"/>
            </a:endParaRPr>
          </a:p>
        </p:txBody>
      </p:sp>
      <p:sp>
        <p:nvSpPr>
          <p:cNvPr id="75" name="Google Shape;75;p15"/>
          <p:cNvSpPr txBox="1"/>
          <p:nvPr/>
        </p:nvSpPr>
        <p:spPr>
          <a:xfrm>
            <a:off x="6418950" y="1291475"/>
            <a:ext cx="2603700" cy="34017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1000"/>
              </a:spcBef>
              <a:spcAft>
                <a:spcPts val="0"/>
              </a:spcAft>
              <a:buNone/>
            </a:pPr>
            <a:r>
              <a:rPr i="1" lang="en" sz="1500">
                <a:solidFill>
                  <a:schemeClr val="dk1"/>
                </a:solidFill>
                <a:latin typeface="Merriweather"/>
                <a:ea typeface="Merriweather"/>
                <a:cs typeface="Merriweather"/>
                <a:sym typeface="Merriweather"/>
              </a:rPr>
              <a:t>Summer practices</a:t>
            </a:r>
            <a:endParaRPr i="1" sz="1500">
              <a:solidFill>
                <a:schemeClr val="dk1"/>
              </a:solidFill>
              <a:latin typeface="Merriweather"/>
              <a:ea typeface="Merriweather"/>
              <a:cs typeface="Merriweather"/>
              <a:sym typeface="Merriweather"/>
            </a:endParaRPr>
          </a:p>
          <a:p>
            <a:pPr indent="0" lvl="0" marL="0" rtl="0" algn="l">
              <a:lnSpc>
                <a:spcPct val="120000"/>
              </a:lnSpc>
              <a:spcBef>
                <a:spcPts val="1000"/>
              </a:spcBef>
              <a:spcAft>
                <a:spcPts val="0"/>
              </a:spcAft>
              <a:buNone/>
            </a:pPr>
            <a:r>
              <a:rPr i="1" lang="en" sz="1500">
                <a:solidFill>
                  <a:schemeClr val="dk1"/>
                </a:solidFill>
                <a:latin typeface="Merriweather"/>
                <a:ea typeface="Merriweather"/>
                <a:cs typeface="Merriweather"/>
                <a:sym typeface="Merriweather"/>
              </a:rPr>
              <a:t>Buddy dodgeball</a:t>
            </a:r>
            <a:endParaRPr i="1" sz="1500">
              <a:solidFill>
                <a:schemeClr val="dk1"/>
              </a:solidFill>
              <a:latin typeface="Merriweather"/>
              <a:ea typeface="Merriweather"/>
              <a:cs typeface="Merriweather"/>
              <a:sym typeface="Merriweather"/>
            </a:endParaRPr>
          </a:p>
          <a:p>
            <a:pPr indent="0" lvl="0" marL="0" rtl="0" algn="l">
              <a:lnSpc>
                <a:spcPct val="120000"/>
              </a:lnSpc>
              <a:spcBef>
                <a:spcPts val="1000"/>
              </a:spcBef>
              <a:spcAft>
                <a:spcPts val="0"/>
              </a:spcAft>
              <a:buNone/>
            </a:pPr>
            <a:r>
              <a:rPr i="1" lang="en" sz="1500">
                <a:solidFill>
                  <a:schemeClr val="dk1"/>
                </a:solidFill>
                <a:latin typeface="Merriweather"/>
                <a:ea typeface="Merriweather"/>
                <a:cs typeface="Merriweather"/>
                <a:sym typeface="Merriweather"/>
              </a:rPr>
              <a:t>Gopher camp</a:t>
            </a:r>
            <a:endParaRPr i="1" sz="1500">
              <a:solidFill>
                <a:schemeClr val="dk1"/>
              </a:solidFill>
              <a:latin typeface="Merriweather"/>
              <a:ea typeface="Merriweather"/>
              <a:cs typeface="Merriweather"/>
              <a:sym typeface="Merriweather"/>
            </a:endParaRPr>
          </a:p>
          <a:p>
            <a:pPr indent="0" lvl="0" marL="0" rtl="0" algn="l">
              <a:lnSpc>
                <a:spcPct val="120000"/>
              </a:lnSpc>
              <a:spcBef>
                <a:spcPts val="1000"/>
              </a:spcBef>
              <a:spcAft>
                <a:spcPts val="0"/>
              </a:spcAft>
              <a:buNone/>
            </a:pPr>
            <a:r>
              <a:rPr i="1" lang="en" sz="1500">
                <a:solidFill>
                  <a:schemeClr val="dk1"/>
                </a:solidFill>
                <a:latin typeface="Merriweather"/>
                <a:ea typeface="Merriweather"/>
                <a:cs typeface="Merriweather"/>
                <a:sym typeface="Merriweather"/>
              </a:rPr>
              <a:t>Breakfast &amp; coffee get togethers</a:t>
            </a:r>
            <a:endParaRPr i="1" sz="1500">
              <a:solidFill>
                <a:schemeClr val="dk1"/>
              </a:solidFill>
              <a:latin typeface="Merriweather"/>
              <a:ea typeface="Merriweather"/>
              <a:cs typeface="Merriweather"/>
              <a:sym typeface="Merriweather"/>
            </a:endParaRPr>
          </a:p>
          <a:p>
            <a:pPr indent="0" lvl="0" marL="0" rtl="0" algn="l">
              <a:lnSpc>
                <a:spcPct val="120000"/>
              </a:lnSpc>
              <a:spcBef>
                <a:spcPts val="1000"/>
              </a:spcBef>
              <a:spcAft>
                <a:spcPts val="0"/>
              </a:spcAft>
              <a:buNone/>
            </a:pPr>
            <a:r>
              <a:rPr i="1" lang="en" sz="1500">
                <a:solidFill>
                  <a:schemeClr val="dk1"/>
                </a:solidFill>
                <a:latin typeface="Merriweather"/>
                <a:ea typeface="Merriweather"/>
                <a:cs typeface="Merriweather"/>
                <a:sym typeface="Merriweather"/>
              </a:rPr>
              <a:t>Pre-game locker room dances</a:t>
            </a:r>
            <a:endParaRPr i="1" sz="1500">
              <a:solidFill>
                <a:schemeClr val="dk1"/>
              </a:solidFill>
              <a:latin typeface="Merriweather"/>
              <a:ea typeface="Merriweather"/>
              <a:cs typeface="Merriweather"/>
              <a:sym typeface="Merriweather"/>
            </a:endParaRPr>
          </a:p>
          <a:p>
            <a:pPr indent="0" lvl="0" marL="0" rtl="0" algn="l">
              <a:lnSpc>
                <a:spcPct val="120000"/>
              </a:lnSpc>
              <a:spcBef>
                <a:spcPts val="1000"/>
              </a:spcBef>
              <a:spcAft>
                <a:spcPts val="0"/>
              </a:spcAft>
              <a:buNone/>
            </a:pPr>
            <a:r>
              <a:rPr i="1" lang="en" sz="1500">
                <a:solidFill>
                  <a:schemeClr val="dk1"/>
                </a:solidFill>
                <a:latin typeface="Merriweather"/>
                <a:ea typeface="Merriweather"/>
                <a:cs typeface="Merriweather"/>
                <a:sym typeface="Merriweather"/>
              </a:rPr>
              <a:t>Urban Air</a:t>
            </a:r>
            <a:endParaRPr i="1" sz="1500">
              <a:solidFill>
                <a:schemeClr val="dk1"/>
              </a:solidFill>
              <a:latin typeface="Merriweather"/>
              <a:ea typeface="Merriweather"/>
              <a:cs typeface="Merriweather"/>
              <a:sym typeface="Merriweather"/>
            </a:endParaRPr>
          </a:p>
          <a:p>
            <a:pPr indent="0" lvl="0" marL="0" rtl="0" algn="l">
              <a:lnSpc>
                <a:spcPct val="120000"/>
              </a:lnSpc>
              <a:spcBef>
                <a:spcPts val="1000"/>
              </a:spcBef>
              <a:spcAft>
                <a:spcPts val="600"/>
              </a:spcAft>
              <a:buNone/>
            </a:pPr>
            <a:r>
              <a:t/>
            </a:r>
            <a:endParaRPr i="1" sz="1500">
              <a:solidFill>
                <a:schemeClr val="dk1"/>
              </a:solidFill>
              <a:latin typeface="Merriweather"/>
              <a:ea typeface="Merriweather"/>
              <a:cs typeface="Merriweather"/>
              <a:sym typeface="Merriweathe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79" name="Shape 79"/>
        <p:cNvGrpSpPr/>
        <p:nvPr/>
      </p:nvGrpSpPr>
      <p:grpSpPr>
        <a:xfrm>
          <a:off x="0" y="0"/>
          <a:ext cx="0" cy="0"/>
          <a:chOff x="0" y="0"/>
          <a:chExt cx="0" cy="0"/>
        </a:xfrm>
      </p:grpSpPr>
      <p:sp>
        <p:nvSpPr>
          <p:cNvPr id="80" name="Google Shape;80;p16"/>
          <p:cNvSpPr txBox="1"/>
          <p:nvPr>
            <p:ph type="title"/>
          </p:nvPr>
        </p:nvSpPr>
        <p:spPr>
          <a:xfrm>
            <a:off x="225775" y="207950"/>
            <a:ext cx="8026500" cy="8451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4800"/>
              <a:t>Fundraising</a:t>
            </a:r>
            <a:endParaRPr sz="4800"/>
          </a:p>
        </p:txBody>
      </p:sp>
      <p:pic>
        <p:nvPicPr>
          <p:cNvPr id="81" name="Google Shape;81;p16" title="Screenshot 2025-11-10 080323.png"/>
          <p:cNvPicPr preferRelativeResize="0"/>
          <p:nvPr/>
        </p:nvPicPr>
        <p:blipFill>
          <a:blip r:embed="rId3">
            <a:alphaModFix/>
          </a:blip>
          <a:stretch>
            <a:fillRect/>
          </a:stretch>
        </p:blipFill>
        <p:spPr>
          <a:xfrm>
            <a:off x="152400" y="1205450"/>
            <a:ext cx="8776889" cy="37856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85" name="Shape 85"/>
        <p:cNvGrpSpPr/>
        <p:nvPr/>
      </p:nvGrpSpPr>
      <p:grpSpPr>
        <a:xfrm>
          <a:off x="0" y="0"/>
          <a:ext cx="0" cy="0"/>
          <a:chOff x="0" y="0"/>
          <a:chExt cx="0" cy="0"/>
        </a:xfrm>
      </p:grpSpPr>
      <p:pic>
        <p:nvPicPr>
          <p:cNvPr id="86" name="Google Shape;86;p17" title="championship-behaviors.jpg"/>
          <p:cNvPicPr preferRelativeResize="0"/>
          <p:nvPr/>
        </p:nvPicPr>
        <p:blipFill>
          <a:blip r:embed="rId3">
            <a:alphaModFix/>
          </a:blip>
          <a:stretch>
            <a:fillRect/>
          </a:stretch>
        </p:blipFill>
        <p:spPr>
          <a:xfrm>
            <a:off x="6089024" y="344675"/>
            <a:ext cx="2717526" cy="4198573"/>
          </a:xfrm>
          <a:prstGeom prst="rect">
            <a:avLst/>
          </a:prstGeom>
          <a:noFill/>
          <a:ln>
            <a:noFill/>
          </a:ln>
        </p:spPr>
      </p:pic>
      <p:sp>
        <p:nvSpPr>
          <p:cNvPr id="87" name="Google Shape;87;p17"/>
          <p:cNvSpPr txBox="1"/>
          <p:nvPr/>
        </p:nvSpPr>
        <p:spPr>
          <a:xfrm>
            <a:off x="319650" y="344675"/>
            <a:ext cx="5566500" cy="3931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100">
                <a:solidFill>
                  <a:schemeClr val="dk1"/>
                </a:solidFill>
                <a:latin typeface="Merriweather"/>
                <a:ea typeface="Merriweather"/>
                <a:cs typeface="Merriweather"/>
                <a:sym typeface="Merriweather"/>
              </a:rPr>
              <a:t>Hugh McCutcheon draws on his decades of high-level coaching (including Olympic gold) to propose that championship results come from championship behaviours. He argues that success is less about raw talent and more about how we learn, work, compete, lead and build culture.</a:t>
            </a:r>
            <a:r>
              <a:rPr lang="en" sz="1100">
                <a:solidFill>
                  <a:schemeClr val="dk1"/>
                </a:solidFill>
                <a:uFill>
                  <a:noFill/>
                </a:uFill>
                <a:latin typeface="Merriweather"/>
                <a:ea typeface="Merriweather"/>
                <a:cs typeface="Merriweather"/>
                <a:sym typeface="Merriweather"/>
                <a:hlinkClick r:id="rId4">
                  <a:extLst>
                    <a:ext uri="{A12FA001-AC4F-418D-AE19-62706E023703}">
                      <ahyp:hlinkClr val="tx"/>
                    </a:ext>
                  </a:extLst>
                </a:hlinkClick>
              </a:rPr>
              <a:t> </a:t>
            </a:r>
            <a:br>
              <a:rPr lang="en" sz="1100">
                <a:solidFill>
                  <a:schemeClr val="dk1"/>
                </a:solidFill>
                <a:latin typeface="Merriweather"/>
                <a:ea typeface="Merriweather"/>
                <a:cs typeface="Merriweather"/>
                <a:sym typeface="Merriweather"/>
              </a:rPr>
            </a:br>
            <a:endParaRPr sz="1100">
              <a:solidFill>
                <a:schemeClr val="dk1"/>
              </a:solidFill>
              <a:latin typeface="Merriweather"/>
              <a:ea typeface="Merriweather"/>
              <a:cs typeface="Merriweather"/>
              <a:sym typeface="Merriweather"/>
            </a:endParaRPr>
          </a:p>
          <a:p>
            <a:pPr indent="0" lvl="0" marL="0" rtl="0" algn="l">
              <a:lnSpc>
                <a:spcPct val="100000"/>
              </a:lnSpc>
              <a:spcBef>
                <a:spcPts val="0"/>
              </a:spcBef>
              <a:spcAft>
                <a:spcPts val="0"/>
              </a:spcAft>
              <a:buNone/>
            </a:pPr>
            <a:r>
              <a:rPr lang="en" sz="1100">
                <a:solidFill>
                  <a:schemeClr val="dk1"/>
                </a:solidFill>
                <a:latin typeface="Merriweather"/>
                <a:ea typeface="Merriweather"/>
                <a:cs typeface="Merriweather"/>
                <a:sym typeface="Merriweather"/>
              </a:rPr>
              <a:t>Part I – Foundations</a:t>
            </a:r>
            <a:endParaRPr sz="1100">
              <a:solidFill>
                <a:schemeClr val="dk1"/>
              </a:solidFill>
              <a:latin typeface="Merriweather"/>
              <a:ea typeface="Merriweather"/>
              <a:cs typeface="Merriweather"/>
              <a:sym typeface="Merriweather"/>
            </a:endParaRPr>
          </a:p>
          <a:p>
            <a:pPr indent="-298450" lvl="0" marL="457200" rtl="0" algn="l">
              <a:lnSpc>
                <a:spcPct val="100000"/>
              </a:lnSpc>
              <a:spcBef>
                <a:spcPts val="0"/>
              </a:spcBef>
              <a:spcAft>
                <a:spcPts val="0"/>
              </a:spcAft>
              <a:buClr>
                <a:schemeClr val="dk1"/>
              </a:buClr>
              <a:buSzPts val="1100"/>
              <a:buFont typeface="Merriweather"/>
              <a:buAutoNum type="arabicPeriod"/>
            </a:pPr>
            <a:r>
              <a:rPr lang="en" sz="1100">
                <a:solidFill>
                  <a:schemeClr val="dk1"/>
                </a:solidFill>
                <a:latin typeface="Merriweather"/>
                <a:ea typeface="Merriweather"/>
                <a:cs typeface="Merriweather"/>
                <a:sym typeface="Merriweather"/>
              </a:rPr>
              <a:t>Championship Goal-Setting</a:t>
            </a:r>
            <a:endParaRPr sz="1100">
              <a:solidFill>
                <a:schemeClr val="dk1"/>
              </a:solidFill>
              <a:latin typeface="Merriweather"/>
              <a:ea typeface="Merriweather"/>
              <a:cs typeface="Merriweather"/>
              <a:sym typeface="Merriweather"/>
            </a:endParaRPr>
          </a:p>
          <a:p>
            <a:pPr indent="-298450" lvl="0" marL="457200" rtl="0" algn="l">
              <a:lnSpc>
                <a:spcPct val="100000"/>
              </a:lnSpc>
              <a:spcBef>
                <a:spcPts val="0"/>
              </a:spcBef>
              <a:spcAft>
                <a:spcPts val="0"/>
              </a:spcAft>
              <a:buClr>
                <a:schemeClr val="dk1"/>
              </a:buClr>
              <a:buSzPts val="1100"/>
              <a:buFont typeface="Merriweather"/>
              <a:buAutoNum type="arabicPeriod"/>
            </a:pPr>
            <a:r>
              <a:rPr lang="en" sz="1100">
                <a:solidFill>
                  <a:schemeClr val="dk1"/>
                </a:solidFill>
                <a:latin typeface="Merriweather"/>
                <a:ea typeface="Merriweather"/>
                <a:cs typeface="Merriweather"/>
                <a:sym typeface="Merriweather"/>
              </a:rPr>
              <a:t>Motivation, Motives, and Mindsets</a:t>
            </a:r>
            <a:endParaRPr sz="1100">
              <a:solidFill>
                <a:schemeClr val="dk1"/>
              </a:solidFill>
              <a:latin typeface="Merriweather"/>
              <a:ea typeface="Merriweather"/>
              <a:cs typeface="Merriweather"/>
              <a:sym typeface="Merriweather"/>
            </a:endParaRPr>
          </a:p>
          <a:p>
            <a:pPr indent="-298450" lvl="0" marL="457200" rtl="0" algn="l">
              <a:lnSpc>
                <a:spcPct val="100000"/>
              </a:lnSpc>
              <a:spcBef>
                <a:spcPts val="0"/>
              </a:spcBef>
              <a:spcAft>
                <a:spcPts val="0"/>
              </a:spcAft>
              <a:buClr>
                <a:schemeClr val="dk1"/>
              </a:buClr>
              <a:buSzPts val="1100"/>
              <a:buFont typeface="Merriweather"/>
              <a:buAutoNum type="arabicPeriod"/>
            </a:pPr>
            <a:r>
              <a:rPr lang="en" sz="1100">
                <a:solidFill>
                  <a:schemeClr val="dk1"/>
                </a:solidFill>
                <a:latin typeface="Merriweather"/>
                <a:ea typeface="Merriweather"/>
                <a:cs typeface="Merriweather"/>
                <a:sym typeface="Merriweather"/>
              </a:rPr>
              <a:t>Leadership</a:t>
            </a:r>
            <a:endParaRPr sz="1100">
              <a:solidFill>
                <a:schemeClr val="dk1"/>
              </a:solidFill>
              <a:latin typeface="Merriweather"/>
              <a:ea typeface="Merriweather"/>
              <a:cs typeface="Merriweather"/>
              <a:sym typeface="Merriweather"/>
            </a:endParaRPr>
          </a:p>
          <a:p>
            <a:pPr indent="-298450" lvl="0" marL="457200" rtl="0" algn="l">
              <a:lnSpc>
                <a:spcPct val="100000"/>
              </a:lnSpc>
              <a:spcBef>
                <a:spcPts val="0"/>
              </a:spcBef>
              <a:spcAft>
                <a:spcPts val="0"/>
              </a:spcAft>
              <a:buClr>
                <a:schemeClr val="dk1"/>
              </a:buClr>
              <a:buSzPts val="1100"/>
              <a:buFont typeface="Merriweather"/>
              <a:buAutoNum type="arabicPeriod"/>
            </a:pPr>
            <a:r>
              <a:rPr lang="en" sz="1100">
                <a:solidFill>
                  <a:schemeClr val="dk1"/>
                </a:solidFill>
                <a:latin typeface="Merriweather"/>
                <a:ea typeface="Merriweather"/>
                <a:cs typeface="Merriweather"/>
                <a:sym typeface="Merriweather"/>
              </a:rPr>
              <a:t>Work</a:t>
            </a:r>
            <a:endParaRPr sz="1100">
              <a:solidFill>
                <a:schemeClr val="dk1"/>
              </a:solidFill>
              <a:latin typeface="Merriweather"/>
              <a:ea typeface="Merriweather"/>
              <a:cs typeface="Merriweather"/>
              <a:sym typeface="Merriweather"/>
            </a:endParaRPr>
          </a:p>
          <a:p>
            <a:pPr indent="0" lvl="0" marL="0" rtl="0" algn="l">
              <a:lnSpc>
                <a:spcPct val="100000"/>
              </a:lnSpc>
              <a:spcBef>
                <a:spcPts val="0"/>
              </a:spcBef>
              <a:spcAft>
                <a:spcPts val="0"/>
              </a:spcAft>
              <a:buNone/>
            </a:pPr>
            <a:br>
              <a:rPr lang="en" sz="1100">
                <a:solidFill>
                  <a:schemeClr val="dk1"/>
                </a:solidFill>
                <a:latin typeface="Merriweather"/>
                <a:ea typeface="Merriweather"/>
                <a:cs typeface="Merriweather"/>
                <a:sym typeface="Merriweather"/>
              </a:rPr>
            </a:br>
            <a:r>
              <a:rPr lang="en" sz="1100">
                <a:solidFill>
                  <a:schemeClr val="dk1"/>
                </a:solidFill>
                <a:latin typeface="Merriweather"/>
                <a:ea typeface="Merriweather"/>
                <a:cs typeface="Merriweather"/>
                <a:sym typeface="Merriweather"/>
              </a:rPr>
              <a:t>Part II – Development</a:t>
            </a:r>
            <a:endParaRPr sz="1100">
              <a:solidFill>
                <a:schemeClr val="dk1"/>
              </a:solidFill>
              <a:latin typeface="Merriweather"/>
              <a:ea typeface="Merriweather"/>
              <a:cs typeface="Merriweather"/>
              <a:sym typeface="Merriweather"/>
            </a:endParaRPr>
          </a:p>
          <a:p>
            <a:pPr indent="-298450" lvl="0" marL="457200" rtl="0" algn="l">
              <a:lnSpc>
                <a:spcPct val="100000"/>
              </a:lnSpc>
              <a:spcBef>
                <a:spcPts val="0"/>
              </a:spcBef>
              <a:spcAft>
                <a:spcPts val="0"/>
              </a:spcAft>
              <a:buClr>
                <a:schemeClr val="dk1"/>
              </a:buClr>
              <a:buSzPts val="1100"/>
              <a:buFont typeface="Merriweather"/>
              <a:buAutoNum type="arabicPeriod" startAt="5"/>
            </a:pPr>
            <a:r>
              <a:rPr lang="en" sz="1100">
                <a:solidFill>
                  <a:schemeClr val="dk1"/>
                </a:solidFill>
                <a:latin typeface="Merriweather"/>
                <a:ea typeface="Merriweather"/>
                <a:cs typeface="Merriweather"/>
                <a:sym typeface="Merriweather"/>
              </a:rPr>
              <a:t>Research in Learning and Skill Development</a:t>
            </a:r>
            <a:endParaRPr sz="1100">
              <a:solidFill>
                <a:schemeClr val="dk1"/>
              </a:solidFill>
              <a:latin typeface="Merriweather"/>
              <a:ea typeface="Merriweather"/>
              <a:cs typeface="Merriweather"/>
              <a:sym typeface="Merriweather"/>
            </a:endParaRPr>
          </a:p>
          <a:p>
            <a:pPr indent="-298450" lvl="0" marL="457200" rtl="0" algn="l">
              <a:lnSpc>
                <a:spcPct val="100000"/>
              </a:lnSpc>
              <a:spcBef>
                <a:spcPts val="0"/>
              </a:spcBef>
              <a:spcAft>
                <a:spcPts val="0"/>
              </a:spcAft>
              <a:buClr>
                <a:schemeClr val="dk1"/>
              </a:buClr>
              <a:buSzPts val="1100"/>
              <a:buFont typeface="Merriweather"/>
              <a:buAutoNum type="arabicPeriod" startAt="5"/>
            </a:pPr>
            <a:r>
              <a:rPr lang="en" sz="1100">
                <a:solidFill>
                  <a:schemeClr val="dk1"/>
                </a:solidFill>
                <a:latin typeface="Merriweather"/>
                <a:ea typeface="Merriweather"/>
                <a:cs typeface="Merriweather"/>
                <a:sym typeface="Merriweather"/>
              </a:rPr>
              <a:t>The Championship Model for Skill Acquisition and Application</a:t>
            </a:r>
            <a:endParaRPr sz="1100">
              <a:solidFill>
                <a:schemeClr val="dk1"/>
              </a:solidFill>
              <a:latin typeface="Merriweather"/>
              <a:ea typeface="Merriweather"/>
              <a:cs typeface="Merriweather"/>
              <a:sym typeface="Merriweather"/>
            </a:endParaRPr>
          </a:p>
          <a:p>
            <a:pPr indent="0" lvl="0" marL="0" rtl="0" algn="l">
              <a:lnSpc>
                <a:spcPct val="100000"/>
              </a:lnSpc>
              <a:spcBef>
                <a:spcPts val="0"/>
              </a:spcBef>
              <a:spcAft>
                <a:spcPts val="0"/>
              </a:spcAft>
              <a:buNone/>
            </a:pPr>
            <a:br>
              <a:rPr lang="en" sz="1100">
                <a:solidFill>
                  <a:schemeClr val="dk1"/>
                </a:solidFill>
                <a:latin typeface="Merriweather"/>
                <a:ea typeface="Merriweather"/>
                <a:cs typeface="Merriweather"/>
                <a:sym typeface="Merriweather"/>
              </a:rPr>
            </a:br>
            <a:r>
              <a:rPr lang="en" sz="1100">
                <a:solidFill>
                  <a:schemeClr val="dk1"/>
                </a:solidFill>
                <a:latin typeface="Merriweather"/>
                <a:ea typeface="Merriweather"/>
                <a:cs typeface="Merriweather"/>
                <a:sym typeface="Merriweather"/>
              </a:rPr>
              <a:t>Part III – Achievement</a:t>
            </a:r>
            <a:endParaRPr sz="1100">
              <a:solidFill>
                <a:schemeClr val="dk1"/>
              </a:solidFill>
              <a:latin typeface="Merriweather"/>
              <a:ea typeface="Merriweather"/>
              <a:cs typeface="Merriweather"/>
              <a:sym typeface="Merriweather"/>
            </a:endParaRPr>
          </a:p>
          <a:p>
            <a:pPr indent="-298450" lvl="0" marL="457200" rtl="0" algn="l">
              <a:lnSpc>
                <a:spcPct val="100000"/>
              </a:lnSpc>
              <a:spcBef>
                <a:spcPts val="0"/>
              </a:spcBef>
              <a:spcAft>
                <a:spcPts val="0"/>
              </a:spcAft>
              <a:buClr>
                <a:schemeClr val="dk1"/>
              </a:buClr>
              <a:buSzPts val="1100"/>
              <a:buFont typeface="Merriweather"/>
              <a:buAutoNum type="arabicPeriod" startAt="7"/>
            </a:pPr>
            <a:r>
              <a:rPr lang="en" sz="1100">
                <a:solidFill>
                  <a:schemeClr val="dk1"/>
                </a:solidFill>
                <a:latin typeface="Merriweather"/>
                <a:ea typeface="Merriweather"/>
                <a:cs typeface="Merriweather"/>
                <a:sym typeface="Merriweather"/>
              </a:rPr>
              <a:t>Trust</a:t>
            </a:r>
            <a:endParaRPr sz="1100">
              <a:solidFill>
                <a:schemeClr val="dk1"/>
              </a:solidFill>
              <a:latin typeface="Merriweather"/>
              <a:ea typeface="Merriweather"/>
              <a:cs typeface="Merriweather"/>
              <a:sym typeface="Merriweather"/>
            </a:endParaRPr>
          </a:p>
          <a:p>
            <a:pPr indent="-298450" lvl="0" marL="457200" rtl="0" algn="l">
              <a:lnSpc>
                <a:spcPct val="100000"/>
              </a:lnSpc>
              <a:spcBef>
                <a:spcPts val="0"/>
              </a:spcBef>
              <a:spcAft>
                <a:spcPts val="0"/>
              </a:spcAft>
              <a:buClr>
                <a:schemeClr val="dk1"/>
              </a:buClr>
              <a:buSzPts val="1100"/>
              <a:buFont typeface="Merriweather"/>
              <a:buAutoNum type="arabicPeriod" startAt="7"/>
            </a:pPr>
            <a:r>
              <a:rPr lang="en" sz="1100">
                <a:solidFill>
                  <a:schemeClr val="dk1"/>
                </a:solidFill>
                <a:latin typeface="Merriweather"/>
                <a:ea typeface="Merriweather"/>
                <a:cs typeface="Merriweather"/>
                <a:sym typeface="Merriweather"/>
              </a:rPr>
              <a:t>Mentoring</a:t>
            </a:r>
            <a:endParaRPr sz="1100">
              <a:solidFill>
                <a:schemeClr val="dk1"/>
              </a:solidFill>
              <a:latin typeface="Merriweather"/>
              <a:ea typeface="Merriweather"/>
              <a:cs typeface="Merriweather"/>
              <a:sym typeface="Merriweather"/>
            </a:endParaRPr>
          </a:p>
          <a:p>
            <a:pPr indent="-298450" lvl="0" marL="457200" rtl="0" algn="l">
              <a:lnSpc>
                <a:spcPct val="100000"/>
              </a:lnSpc>
              <a:spcBef>
                <a:spcPts val="0"/>
              </a:spcBef>
              <a:spcAft>
                <a:spcPts val="0"/>
              </a:spcAft>
              <a:buClr>
                <a:schemeClr val="dk1"/>
              </a:buClr>
              <a:buSzPts val="1100"/>
              <a:buFont typeface="Merriweather"/>
              <a:buAutoNum type="arabicPeriod" startAt="7"/>
            </a:pPr>
            <a:r>
              <a:rPr lang="en" sz="1100">
                <a:solidFill>
                  <a:schemeClr val="dk1"/>
                </a:solidFill>
                <a:latin typeface="Merriweather"/>
                <a:ea typeface="Merriweather"/>
                <a:cs typeface="Merriweather"/>
                <a:sym typeface="Merriweather"/>
              </a:rPr>
              <a:t>Competitive Excellence</a:t>
            </a:r>
            <a:endParaRPr sz="1100">
              <a:solidFill>
                <a:schemeClr val="dk1"/>
              </a:solidFill>
              <a:latin typeface="Merriweather"/>
              <a:ea typeface="Merriweather"/>
              <a:cs typeface="Merriweather"/>
              <a:sym typeface="Merriweather"/>
            </a:endParaRPr>
          </a:p>
          <a:p>
            <a:pPr indent="-298450" lvl="0" marL="457200" rtl="0" algn="l">
              <a:lnSpc>
                <a:spcPct val="100000"/>
              </a:lnSpc>
              <a:spcBef>
                <a:spcPts val="0"/>
              </a:spcBef>
              <a:spcAft>
                <a:spcPts val="0"/>
              </a:spcAft>
              <a:buClr>
                <a:schemeClr val="dk1"/>
              </a:buClr>
              <a:buSzPts val="1100"/>
              <a:buFont typeface="Merriweather"/>
              <a:buAutoNum type="arabicPeriod" startAt="7"/>
            </a:pPr>
            <a:r>
              <a:rPr lang="en" sz="1100">
                <a:solidFill>
                  <a:schemeClr val="dk1"/>
                </a:solidFill>
                <a:latin typeface="Merriweather"/>
                <a:ea typeface="Merriweather"/>
                <a:cs typeface="Merriweather"/>
                <a:sym typeface="Merriweather"/>
              </a:rPr>
              <a:t>Culture</a:t>
            </a:r>
            <a:endParaRPr sz="1100">
              <a:solidFill>
                <a:schemeClr val="dk1"/>
              </a:solidFill>
              <a:latin typeface="Merriweather"/>
              <a:ea typeface="Merriweather"/>
              <a:cs typeface="Merriweather"/>
              <a:sym typeface="Merriweather"/>
            </a:endParaRPr>
          </a:p>
          <a:p>
            <a:pPr indent="-298450" lvl="0" marL="457200" rtl="0" algn="l">
              <a:lnSpc>
                <a:spcPct val="100000"/>
              </a:lnSpc>
              <a:spcBef>
                <a:spcPts val="0"/>
              </a:spcBef>
              <a:spcAft>
                <a:spcPts val="0"/>
              </a:spcAft>
              <a:buClr>
                <a:schemeClr val="dk1"/>
              </a:buClr>
              <a:buSzPts val="1100"/>
              <a:buFont typeface="Merriweather"/>
              <a:buAutoNum type="arabicPeriod" startAt="11"/>
            </a:pPr>
            <a:r>
              <a:rPr lang="en" sz="1100">
                <a:solidFill>
                  <a:schemeClr val="dk1"/>
                </a:solidFill>
                <a:latin typeface="Merriweather"/>
                <a:ea typeface="Merriweather"/>
                <a:cs typeface="Merriweather"/>
                <a:sym typeface="Merriweather"/>
              </a:rPr>
              <a:t>Mental, Physical, and Social Considerations</a:t>
            </a:r>
            <a:endParaRPr sz="1100">
              <a:solidFill>
                <a:schemeClr val="dk1"/>
              </a:solidFill>
              <a:latin typeface="Merriweather"/>
              <a:ea typeface="Merriweather"/>
              <a:cs typeface="Merriweather"/>
              <a:sym typeface="Merriweather"/>
            </a:endParaRPr>
          </a:p>
          <a:p>
            <a:pPr indent="0" lvl="0" marL="0" rtl="0" algn="l">
              <a:lnSpc>
                <a:spcPct val="100000"/>
              </a:lnSpc>
              <a:spcBef>
                <a:spcPts val="0"/>
              </a:spcBef>
              <a:spcAft>
                <a:spcPts val="0"/>
              </a:spcAft>
              <a:buNone/>
            </a:pPr>
            <a:br>
              <a:rPr lang="en" sz="1100">
                <a:solidFill>
                  <a:schemeClr val="dk1"/>
                </a:solidFill>
                <a:latin typeface="Merriweather"/>
                <a:ea typeface="Merriweather"/>
                <a:cs typeface="Merriweather"/>
                <a:sym typeface="Merriweather"/>
              </a:rPr>
            </a:br>
            <a:r>
              <a:rPr lang="en" sz="1100">
                <a:solidFill>
                  <a:schemeClr val="dk1"/>
                </a:solidFill>
                <a:latin typeface="Merriweather"/>
                <a:ea typeface="Merriweather"/>
                <a:cs typeface="Merriweather"/>
                <a:sym typeface="Merriweather"/>
              </a:rPr>
              <a:t>Conclusion: Operating at the Center</a:t>
            </a:r>
            <a:endParaRPr sz="1100">
              <a:solidFill>
                <a:schemeClr val="dk1"/>
              </a:solidFill>
              <a:latin typeface="Merriweather"/>
              <a:ea typeface="Merriweather"/>
              <a:cs typeface="Merriweather"/>
              <a:sym typeface="Merriweather"/>
            </a:endParaRPr>
          </a:p>
          <a:p>
            <a:pPr indent="-298450" lvl="0" marL="457200" rtl="0" algn="l">
              <a:lnSpc>
                <a:spcPct val="100000"/>
              </a:lnSpc>
              <a:spcBef>
                <a:spcPts val="0"/>
              </a:spcBef>
              <a:spcAft>
                <a:spcPts val="0"/>
              </a:spcAft>
              <a:buClr>
                <a:schemeClr val="dk1"/>
              </a:buClr>
              <a:buSzPts val="1100"/>
              <a:buFont typeface="Merriweather"/>
              <a:buChar char="●"/>
            </a:pPr>
            <a:r>
              <a:rPr lang="en" sz="1100">
                <a:solidFill>
                  <a:schemeClr val="dk1"/>
                </a:solidFill>
                <a:latin typeface="Merriweather"/>
                <a:ea typeface="Merriweather"/>
                <a:cs typeface="Merriweather"/>
                <a:sym typeface="Merriweather"/>
              </a:rPr>
              <a:t>McCutcheon argues the goal is to operate “at the centre” — meaning to balance growth, performance, well-being, and sustain behaviours under pressure.</a:t>
            </a:r>
            <a:endParaRPr sz="1100">
              <a:solidFill>
                <a:schemeClr val="dk1"/>
              </a:solidFill>
              <a:latin typeface="Merriweather"/>
              <a:ea typeface="Merriweather"/>
              <a:cs typeface="Merriweather"/>
              <a:sym typeface="Merriweather"/>
            </a:endParaRPr>
          </a:p>
          <a:p>
            <a:pPr indent="-298450" lvl="0" marL="457200" rtl="0" algn="l">
              <a:lnSpc>
                <a:spcPct val="100000"/>
              </a:lnSpc>
              <a:spcBef>
                <a:spcPts val="0"/>
              </a:spcBef>
              <a:spcAft>
                <a:spcPts val="0"/>
              </a:spcAft>
              <a:buClr>
                <a:schemeClr val="dk1"/>
              </a:buClr>
              <a:buSzPts val="1100"/>
              <a:buFont typeface="Merriweather"/>
              <a:buChar char="●"/>
            </a:pPr>
            <a:r>
              <a:rPr lang="en" sz="1100">
                <a:solidFill>
                  <a:schemeClr val="dk1"/>
                </a:solidFill>
                <a:latin typeface="Merriweather"/>
                <a:ea typeface="Merriweather"/>
                <a:cs typeface="Merriweather"/>
                <a:sym typeface="Merriweather"/>
              </a:rPr>
              <a:t>Encourages continual reflection, learning, and development beyond simply winning.</a:t>
            </a:r>
            <a:endParaRPr sz="1100">
              <a:solidFill>
                <a:schemeClr val="dk1"/>
              </a:solidFill>
              <a:latin typeface="Merriweather"/>
              <a:ea typeface="Merriweather"/>
              <a:cs typeface="Merriweather"/>
              <a:sym typeface="Merriweather"/>
            </a:endParaRPr>
          </a:p>
          <a:p>
            <a:pPr indent="0" lvl="0" marL="0" rtl="0" algn="l">
              <a:lnSpc>
                <a:spcPct val="100000"/>
              </a:lnSpc>
              <a:spcBef>
                <a:spcPts val="0"/>
              </a:spcBef>
              <a:spcAft>
                <a:spcPts val="0"/>
              </a:spcAft>
              <a:buNone/>
            </a:pPr>
            <a:r>
              <a:t/>
            </a:r>
            <a:endParaRPr sz="1100">
              <a:solidFill>
                <a:schemeClr val="dk1"/>
              </a:solidFill>
              <a:latin typeface="Merriweather"/>
              <a:ea typeface="Merriweather"/>
              <a:cs typeface="Merriweather"/>
              <a:sym typeface="Merriweathe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91" name="Shape 91"/>
        <p:cNvGrpSpPr/>
        <p:nvPr/>
      </p:nvGrpSpPr>
      <p:grpSpPr>
        <a:xfrm>
          <a:off x="0" y="0"/>
          <a:ext cx="0" cy="0"/>
          <a:chOff x="0" y="0"/>
          <a:chExt cx="0" cy="0"/>
        </a:xfrm>
      </p:grpSpPr>
      <p:sp>
        <p:nvSpPr>
          <p:cNvPr id="92" name="Google Shape;92;p18"/>
          <p:cNvSpPr txBox="1"/>
          <p:nvPr>
            <p:ph type="title"/>
          </p:nvPr>
        </p:nvSpPr>
        <p:spPr>
          <a:xfrm>
            <a:off x="225775" y="207950"/>
            <a:ext cx="8026500" cy="8451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4800"/>
              <a:t>Community Service</a:t>
            </a:r>
            <a:endParaRPr sz="4800"/>
          </a:p>
        </p:txBody>
      </p:sp>
      <p:sp>
        <p:nvSpPr>
          <p:cNvPr id="93" name="Google Shape;93;p18"/>
          <p:cNvSpPr txBox="1"/>
          <p:nvPr>
            <p:ph idx="1" type="body"/>
          </p:nvPr>
        </p:nvSpPr>
        <p:spPr>
          <a:xfrm>
            <a:off x="393025" y="1289675"/>
            <a:ext cx="4327800" cy="3054000"/>
          </a:xfrm>
          <a:prstGeom prst="rect">
            <a:avLst/>
          </a:prstGeom>
        </p:spPr>
        <p:txBody>
          <a:bodyPr anchorCtr="0" anchor="t" bIns="91425" lIns="91425" spcFirstLastPara="1" rIns="91425" wrap="square" tIns="91425">
            <a:normAutofit/>
          </a:bodyPr>
          <a:lstStyle/>
          <a:p>
            <a:pPr indent="0" lvl="0" marL="0" rtl="0" algn="ctr">
              <a:lnSpc>
                <a:spcPct val="120000"/>
              </a:lnSpc>
              <a:spcBef>
                <a:spcPts val="1000"/>
              </a:spcBef>
              <a:spcAft>
                <a:spcPts val="0"/>
              </a:spcAft>
              <a:buNone/>
            </a:pPr>
            <a:r>
              <a:rPr i="1" lang="en" sz="1800">
                <a:solidFill>
                  <a:schemeClr val="dk1"/>
                </a:solidFill>
                <a:latin typeface="Merriweather"/>
                <a:ea typeface="Merriweather"/>
                <a:cs typeface="Merriweather"/>
                <a:sym typeface="Merriweather"/>
              </a:rPr>
              <a:t>Help us reach our goal of 750 hours!</a:t>
            </a:r>
            <a:endParaRPr i="1" sz="1800">
              <a:solidFill>
                <a:schemeClr val="dk1"/>
              </a:solidFill>
              <a:latin typeface="Merriweather"/>
              <a:ea typeface="Merriweather"/>
              <a:cs typeface="Merriweather"/>
              <a:sym typeface="Merriweather"/>
            </a:endParaRPr>
          </a:p>
          <a:p>
            <a:pPr indent="0" lvl="0" marL="0" rtl="0" algn="ctr">
              <a:lnSpc>
                <a:spcPct val="120000"/>
              </a:lnSpc>
              <a:spcBef>
                <a:spcPts val="1000"/>
              </a:spcBef>
              <a:spcAft>
                <a:spcPts val="0"/>
              </a:spcAft>
              <a:buNone/>
            </a:pPr>
            <a:r>
              <a:t/>
            </a:r>
            <a:endParaRPr i="1" sz="1800">
              <a:solidFill>
                <a:schemeClr val="dk1"/>
              </a:solidFill>
              <a:latin typeface="Merriweather"/>
              <a:ea typeface="Merriweather"/>
              <a:cs typeface="Merriweather"/>
              <a:sym typeface="Merriweather"/>
            </a:endParaRPr>
          </a:p>
          <a:p>
            <a:pPr indent="0" lvl="0" marL="0" rtl="0" algn="ctr">
              <a:spcBef>
                <a:spcPts val="600"/>
              </a:spcBef>
              <a:spcAft>
                <a:spcPts val="1200"/>
              </a:spcAft>
              <a:buNone/>
            </a:pPr>
            <a:r>
              <a:t/>
            </a:r>
            <a:endParaRPr sz="1800">
              <a:solidFill>
                <a:schemeClr val="dk1"/>
              </a:solidFill>
              <a:latin typeface="Merriweather"/>
              <a:ea typeface="Merriweather"/>
              <a:cs typeface="Merriweather"/>
              <a:sym typeface="Merriweather"/>
            </a:endParaRPr>
          </a:p>
        </p:txBody>
      </p:sp>
      <p:pic>
        <p:nvPicPr>
          <p:cNvPr id="94" name="Google Shape;94;p18" title="IMG_0523.JPEG"/>
          <p:cNvPicPr preferRelativeResize="0"/>
          <p:nvPr/>
        </p:nvPicPr>
        <p:blipFill>
          <a:blip r:embed="rId3">
            <a:alphaModFix/>
          </a:blip>
          <a:stretch>
            <a:fillRect/>
          </a:stretch>
        </p:blipFill>
        <p:spPr>
          <a:xfrm>
            <a:off x="5949750" y="1205450"/>
            <a:ext cx="2839238" cy="3785651"/>
          </a:xfrm>
          <a:prstGeom prst="rect">
            <a:avLst/>
          </a:prstGeom>
          <a:noFill/>
          <a:ln>
            <a:noFill/>
          </a:ln>
        </p:spPr>
      </p:pic>
      <p:pic>
        <p:nvPicPr>
          <p:cNvPr id="95" name="Google Shape;95;p18" title="IMG_5364.JPEG"/>
          <p:cNvPicPr preferRelativeResize="0"/>
          <p:nvPr/>
        </p:nvPicPr>
        <p:blipFill>
          <a:blip r:embed="rId4">
            <a:alphaModFix/>
          </a:blip>
          <a:stretch>
            <a:fillRect/>
          </a:stretch>
        </p:blipFill>
        <p:spPr>
          <a:xfrm>
            <a:off x="597425" y="1792788"/>
            <a:ext cx="4992502" cy="31983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99" name="Shape 99"/>
        <p:cNvGrpSpPr/>
        <p:nvPr/>
      </p:nvGrpSpPr>
      <p:grpSpPr>
        <a:xfrm>
          <a:off x="0" y="0"/>
          <a:ext cx="0" cy="0"/>
          <a:chOff x="0" y="0"/>
          <a:chExt cx="0" cy="0"/>
        </a:xfrm>
      </p:grpSpPr>
      <p:sp>
        <p:nvSpPr>
          <p:cNvPr id="100" name="Google Shape;100;p19"/>
          <p:cNvSpPr txBox="1"/>
          <p:nvPr>
            <p:ph type="title"/>
          </p:nvPr>
        </p:nvSpPr>
        <p:spPr>
          <a:xfrm>
            <a:off x="225775" y="207950"/>
            <a:ext cx="8026500" cy="8451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4800"/>
              <a:t>9th Grade Team</a:t>
            </a:r>
            <a:endParaRPr sz="4800"/>
          </a:p>
        </p:txBody>
      </p:sp>
      <p:pic>
        <p:nvPicPr>
          <p:cNvPr id="101" name="Google Shape;101;p19" title="Wildcats-73 (3).jpg"/>
          <p:cNvPicPr preferRelativeResize="0"/>
          <p:nvPr/>
        </p:nvPicPr>
        <p:blipFill>
          <a:blip r:embed="rId3">
            <a:alphaModFix/>
          </a:blip>
          <a:stretch>
            <a:fillRect/>
          </a:stretch>
        </p:blipFill>
        <p:spPr>
          <a:xfrm>
            <a:off x="1732075" y="1053050"/>
            <a:ext cx="5679862" cy="37856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105" name="Shape 105"/>
        <p:cNvGrpSpPr/>
        <p:nvPr/>
      </p:nvGrpSpPr>
      <p:grpSpPr>
        <a:xfrm>
          <a:off x="0" y="0"/>
          <a:ext cx="0" cy="0"/>
          <a:chOff x="0" y="0"/>
          <a:chExt cx="0" cy="0"/>
        </a:xfrm>
      </p:grpSpPr>
      <p:sp>
        <p:nvSpPr>
          <p:cNvPr id="106" name="Google Shape;106;p20"/>
          <p:cNvSpPr txBox="1"/>
          <p:nvPr>
            <p:ph type="ctrTitle"/>
          </p:nvPr>
        </p:nvSpPr>
        <p:spPr>
          <a:xfrm>
            <a:off x="671250" y="0"/>
            <a:ext cx="7801500" cy="13608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Best Offensive Player:</a:t>
            </a:r>
            <a:endParaRPr sz="3600"/>
          </a:p>
        </p:txBody>
      </p:sp>
      <p:sp>
        <p:nvSpPr>
          <p:cNvPr id="107" name="Google Shape;107;p20"/>
          <p:cNvSpPr txBox="1"/>
          <p:nvPr>
            <p:ph idx="4294967295" type="title"/>
          </p:nvPr>
        </p:nvSpPr>
        <p:spPr>
          <a:xfrm>
            <a:off x="3220550" y="4347000"/>
            <a:ext cx="2628300" cy="662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3600"/>
              <a:t>Rylie Williams</a:t>
            </a:r>
            <a:endParaRPr sz="3600"/>
          </a:p>
        </p:txBody>
      </p:sp>
      <p:pic>
        <p:nvPicPr>
          <p:cNvPr id="108" name="Google Shape;108;p20" title="Wildcats-48 (2).jpg"/>
          <p:cNvPicPr preferRelativeResize="0"/>
          <p:nvPr/>
        </p:nvPicPr>
        <p:blipFill>
          <a:blip r:embed="rId3">
            <a:alphaModFix/>
          </a:blip>
          <a:stretch>
            <a:fillRect/>
          </a:stretch>
        </p:blipFill>
        <p:spPr>
          <a:xfrm>
            <a:off x="3378950" y="1360800"/>
            <a:ext cx="1952650" cy="292967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112" name="Shape 112"/>
        <p:cNvGrpSpPr/>
        <p:nvPr/>
      </p:nvGrpSpPr>
      <p:grpSpPr>
        <a:xfrm>
          <a:off x="0" y="0"/>
          <a:ext cx="0" cy="0"/>
          <a:chOff x="0" y="0"/>
          <a:chExt cx="0" cy="0"/>
        </a:xfrm>
      </p:grpSpPr>
      <p:sp>
        <p:nvSpPr>
          <p:cNvPr id="113" name="Google Shape;113;p21"/>
          <p:cNvSpPr txBox="1"/>
          <p:nvPr>
            <p:ph type="ctrTitle"/>
          </p:nvPr>
        </p:nvSpPr>
        <p:spPr>
          <a:xfrm>
            <a:off x="671250" y="0"/>
            <a:ext cx="7801500" cy="14658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Best Defensive Player:</a:t>
            </a:r>
            <a:endParaRPr sz="3600"/>
          </a:p>
        </p:txBody>
      </p:sp>
      <p:sp>
        <p:nvSpPr>
          <p:cNvPr id="114" name="Google Shape;114;p21"/>
          <p:cNvSpPr txBox="1"/>
          <p:nvPr>
            <p:ph idx="4294967295" type="title"/>
          </p:nvPr>
        </p:nvSpPr>
        <p:spPr>
          <a:xfrm>
            <a:off x="3154475" y="4300175"/>
            <a:ext cx="2635500" cy="621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3600"/>
              <a:t>Zoey Stineman</a:t>
            </a:r>
            <a:endParaRPr sz="3600"/>
          </a:p>
        </p:txBody>
      </p:sp>
      <p:pic>
        <p:nvPicPr>
          <p:cNvPr id="115" name="Google Shape;115;p21" title="Wildcats-47 (3).jpg"/>
          <p:cNvPicPr preferRelativeResize="0"/>
          <p:nvPr/>
        </p:nvPicPr>
        <p:blipFill>
          <a:blip r:embed="rId3">
            <a:alphaModFix/>
          </a:blip>
          <a:stretch>
            <a:fillRect/>
          </a:stretch>
        </p:blipFill>
        <p:spPr>
          <a:xfrm>
            <a:off x="3333900" y="1303725"/>
            <a:ext cx="1997149" cy="299646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119" name="Shape 119"/>
        <p:cNvGrpSpPr/>
        <p:nvPr/>
      </p:nvGrpSpPr>
      <p:grpSpPr>
        <a:xfrm>
          <a:off x="0" y="0"/>
          <a:ext cx="0" cy="0"/>
          <a:chOff x="0" y="0"/>
          <a:chExt cx="0" cy="0"/>
        </a:xfrm>
      </p:grpSpPr>
      <p:sp>
        <p:nvSpPr>
          <p:cNvPr id="120" name="Google Shape;120;p22"/>
          <p:cNvSpPr txBox="1"/>
          <p:nvPr>
            <p:ph type="ctrTitle"/>
          </p:nvPr>
        </p:nvSpPr>
        <p:spPr>
          <a:xfrm>
            <a:off x="671250" y="-299025"/>
            <a:ext cx="7801500" cy="16323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Most Valuable Player:</a:t>
            </a:r>
            <a:endParaRPr sz="3600"/>
          </a:p>
        </p:txBody>
      </p:sp>
      <p:sp>
        <p:nvSpPr>
          <p:cNvPr id="121" name="Google Shape;121;p22"/>
          <p:cNvSpPr txBox="1"/>
          <p:nvPr>
            <p:ph idx="4294967295" type="title"/>
          </p:nvPr>
        </p:nvSpPr>
        <p:spPr>
          <a:xfrm>
            <a:off x="3386400" y="4434425"/>
            <a:ext cx="2371200" cy="662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3600"/>
              <a:t>Illiana Duin</a:t>
            </a:r>
            <a:endParaRPr sz="3600"/>
          </a:p>
        </p:txBody>
      </p:sp>
      <p:pic>
        <p:nvPicPr>
          <p:cNvPr id="122" name="Google Shape;122;p22" title="Wildcats-44 (2).jpg"/>
          <p:cNvPicPr preferRelativeResize="0"/>
          <p:nvPr/>
        </p:nvPicPr>
        <p:blipFill>
          <a:blip r:embed="rId3">
            <a:alphaModFix/>
          </a:blip>
          <a:stretch>
            <a:fillRect/>
          </a:stretch>
        </p:blipFill>
        <p:spPr>
          <a:xfrm>
            <a:off x="3386400" y="1246900"/>
            <a:ext cx="2124500" cy="318752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126" name="Shape 126"/>
        <p:cNvGrpSpPr/>
        <p:nvPr/>
      </p:nvGrpSpPr>
      <p:grpSpPr>
        <a:xfrm>
          <a:off x="0" y="0"/>
          <a:ext cx="0" cy="0"/>
          <a:chOff x="0" y="0"/>
          <a:chExt cx="0" cy="0"/>
        </a:xfrm>
      </p:grpSpPr>
      <p:sp>
        <p:nvSpPr>
          <p:cNvPr id="127" name="Google Shape;127;p23"/>
          <p:cNvSpPr txBox="1"/>
          <p:nvPr>
            <p:ph type="ctrTitle"/>
          </p:nvPr>
        </p:nvSpPr>
        <p:spPr>
          <a:xfrm>
            <a:off x="671250" y="-438600"/>
            <a:ext cx="7801500" cy="16944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Wildcat Award:</a:t>
            </a:r>
            <a:endParaRPr sz="3600"/>
          </a:p>
        </p:txBody>
      </p:sp>
      <p:sp>
        <p:nvSpPr>
          <p:cNvPr id="128" name="Google Shape;128;p23"/>
          <p:cNvSpPr txBox="1"/>
          <p:nvPr>
            <p:ph idx="4294967295" type="title"/>
          </p:nvPr>
        </p:nvSpPr>
        <p:spPr>
          <a:xfrm>
            <a:off x="3679425" y="4506850"/>
            <a:ext cx="1730100" cy="662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3600"/>
              <a:t>Lily Cave</a:t>
            </a:r>
            <a:endParaRPr sz="3600"/>
          </a:p>
        </p:txBody>
      </p:sp>
      <p:pic>
        <p:nvPicPr>
          <p:cNvPr id="129" name="Google Shape;129;p23" title="Wildcats-54.jpg"/>
          <p:cNvPicPr preferRelativeResize="0"/>
          <p:nvPr/>
        </p:nvPicPr>
        <p:blipFill>
          <a:blip r:embed="rId3">
            <a:alphaModFix/>
          </a:blip>
          <a:stretch>
            <a:fillRect/>
          </a:stretch>
        </p:blipFill>
        <p:spPr>
          <a:xfrm>
            <a:off x="3434236" y="1255800"/>
            <a:ext cx="2094214" cy="314205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133" name="Shape 133"/>
        <p:cNvGrpSpPr/>
        <p:nvPr/>
      </p:nvGrpSpPr>
      <p:grpSpPr>
        <a:xfrm>
          <a:off x="0" y="0"/>
          <a:ext cx="0" cy="0"/>
          <a:chOff x="0" y="0"/>
          <a:chExt cx="0" cy="0"/>
        </a:xfrm>
      </p:grpSpPr>
      <p:sp>
        <p:nvSpPr>
          <p:cNvPr id="134" name="Google Shape;134;p24"/>
          <p:cNvSpPr txBox="1"/>
          <p:nvPr>
            <p:ph type="title"/>
          </p:nvPr>
        </p:nvSpPr>
        <p:spPr>
          <a:xfrm>
            <a:off x="558750" y="207950"/>
            <a:ext cx="8026500" cy="8451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4800"/>
              <a:t>B-Squad</a:t>
            </a:r>
            <a:r>
              <a:rPr lang="en" sz="4800"/>
              <a:t> Team</a:t>
            </a:r>
            <a:endParaRPr sz="4800"/>
          </a:p>
        </p:txBody>
      </p:sp>
      <p:pic>
        <p:nvPicPr>
          <p:cNvPr id="135" name="Google Shape;135;p24" title="Wildcats-72 (1).jpg"/>
          <p:cNvPicPr preferRelativeResize="0"/>
          <p:nvPr/>
        </p:nvPicPr>
        <p:blipFill>
          <a:blip r:embed="rId3">
            <a:alphaModFix/>
          </a:blip>
          <a:stretch>
            <a:fillRect/>
          </a:stretch>
        </p:blipFill>
        <p:spPr>
          <a:xfrm>
            <a:off x="1732075" y="1053050"/>
            <a:ext cx="5679862" cy="37856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139" name="Shape 139"/>
        <p:cNvGrpSpPr/>
        <p:nvPr/>
      </p:nvGrpSpPr>
      <p:grpSpPr>
        <a:xfrm>
          <a:off x="0" y="0"/>
          <a:ext cx="0" cy="0"/>
          <a:chOff x="0" y="0"/>
          <a:chExt cx="0" cy="0"/>
        </a:xfrm>
      </p:grpSpPr>
      <p:sp>
        <p:nvSpPr>
          <p:cNvPr id="140" name="Google Shape;140;p25"/>
          <p:cNvSpPr txBox="1"/>
          <p:nvPr>
            <p:ph type="ctrTitle"/>
          </p:nvPr>
        </p:nvSpPr>
        <p:spPr>
          <a:xfrm>
            <a:off x="671250" y="-438600"/>
            <a:ext cx="7801500" cy="16749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Best Offensive Player:</a:t>
            </a:r>
            <a:endParaRPr sz="3600"/>
          </a:p>
        </p:txBody>
      </p:sp>
      <p:sp>
        <p:nvSpPr>
          <p:cNvPr id="141" name="Google Shape;141;p25"/>
          <p:cNvSpPr txBox="1"/>
          <p:nvPr>
            <p:ph idx="4294967295" type="title"/>
          </p:nvPr>
        </p:nvSpPr>
        <p:spPr>
          <a:xfrm>
            <a:off x="3503525" y="4352325"/>
            <a:ext cx="2673600" cy="662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3600"/>
              <a:t>Mady Eagle</a:t>
            </a:r>
            <a:endParaRPr sz="3600"/>
          </a:p>
        </p:txBody>
      </p:sp>
      <p:pic>
        <p:nvPicPr>
          <p:cNvPr id="142" name="Google Shape;142;p25" title="Wildcats-38.jpg"/>
          <p:cNvPicPr preferRelativeResize="0"/>
          <p:nvPr/>
        </p:nvPicPr>
        <p:blipFill>
          <a:blip r:embed="rId3">
            <a:alphaModFix/>
          </a:blip>
          <a:stretch>
            <a:fillRect/>
          </a:stretch>
        </p:blipFill>
        <p:spPr>
          <a:xfrm>
            <a:off x="3330324" y="1120375"/>
            <a:ext cx="2154124" cy="323194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146" name="Shape 146"/>
        <p:cNvGrpSpPr/>
        <p:nvPr/>
      </p:nvGrpSpPr>
      <p:grpSpPr>
        <a:xfrm>
          <a:off x="0" y="0"/>
          <a:ext cx="0" cy="0"/>
          <a:chOff x="0" y="0"/>
          <a:chExt cx="0" cy="0"/>
        </a:xfrm>
      </p:grpSpPr>
      <p:sp>
        <p:nvSpPr>
          <p:cNvPr id="147" name="Google Shape;147;p26"/>
          <p:cNvSpPr txBox="1"/>
          <p:nvPr>
            <p:ph type="ctrTitle"/>
          </p:nvPr>
        </p:nvSpPr>
        <p:spPr>
          <a:xfrm>
            <a:off x="671250" y="-418675"/>
            <a:ext cx="7801500" cy="16749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Best Defensive Player:</a:t>
            </a:r>
            <a:endParaRPr sz="3600"/>
          </a:p>
        </p:txBody>
      </p:sp>
      <p:sp>
        <p:nvSpPr>
          <p:cNvPr id="148" name="Google Shape;148;p26"/>
          <p:cNvSpPr txBox="1"/>
          <p:nvPr>
            <p:ph idx="4294967295" type="title"/>
          </p:nvPr>
        </p:nvSpPr>
        <p:spPr>
          <a:xfrm>
            <a:off x="3173325" y="4414200"/>
            <a:ext cx="2427300" cy="729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3600"/>
              <a:t>Claira Mattson</a:t>
            </a:r>
            <a:endParaRPr sz="3600"/>
          </a:p>
        </p:txBody>
      </p:sp>
      <p:pic>
        <p:nvPicPr>
          <p:cNvPr id="149" name="Google Shape;149;p26" title="Wildcats-27.jpg"/>
          <p:cNvPicPr preferRelativeResize="0"/>
          <p:nvPr/>
        </p:nvPicPr>
        <p:blipFill>
          <a:blip r:embed="rId3">
            <a:alphaModFix/>
          </a:blip>
          <a:stretch>
            <a:fillRect/>
          </a:stretch>
        </p:blipFill>
        <p:spPr>
          <a:xfrm>
            <a:off x="3323451" y="1119650"/>
            <a:ext cx="2127049" cy="319137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153" name="Shape 153"/>
        <p:cNvGrpSpPr/>
        <p:nvPr/>
      </p:nvGrpSpPr>
      <p:grpSpPr>
        <a:xfrm>
          <a:off x="0" y="0"/>
          <a:ext cx="0" cy="0"/>
          <a:chOff x="0" y="0"/>
          <a:chExt cx="0" cy="0"/>
        </a:xfrm>
      </p:grpSpPr>
      <p:sp>
        <p:nvSpPr>
          <p:cNvPr id="154" name="Google Shape;154;p27"/>
          <p:cNvSpPr txBox="1"/>
          <p:nvPr>
            <p:ph type="ctrTitle"/>
          </p:nvPr>
        </p:nvSpPr>
        <p:spPr>
          <a:xfrm>
            <a:off x="671250" y="-498425"/>
            <a:ext cx="7801500" cy="16962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Most Valuable Player:</a:t>
            </a:r>
            <a:endParaRPr sz="3600"/>
          </a:p>
        </p:txBody>
      </p:sp>
      <p:sp>
        <p:nvSpPr>
          <p:cNvPr id="155" name="Google Shape;155;p27"/>
          <p:cNvSpPr txBox="1"/>
          <p:nvPr>
            <p:ph idx="4294967295" type="title"/>
          </p:nvPr>
        </p:nvSpPr>
        <p:spPr>
          <a:xfrm>
            <a:off x="3450175" y="4331650"/>
            <a:ext cx="2656500" cy="662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3600"/>
              <a:t>Corrina Yang</a:t>
            </a:r>
            <a:endParaRPr sz="3600"/>
          </a:p>
        </p:txBody>
      </p:sp>
      <p:pic>
        <p:nvPicPr>
          <p:cNvPr id="156" name="Google Shape;156;p27" title="Wildcats-36.jpg"/>
          <p:cNvPicPr preferRelativeResize="0"/>
          <p:nvPr/>
        </p:nvPicPr>
        <p:blipFill>
          <a:blip r:embed="rId3">
            <a:alphaModFix/>
          </a:blip>
          <a:stretch>
            <a:fillRect/>
          </a:stretch>
        </p:blipFill>
        <p:spPr>
          <a:xfrm>
            <a:off x="3364749" y="1081825"/>
            <a:ext cx="2166026" cy="324982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160" name="Shape 160"/>
        <p:cNvGrpSpPr/>
        <p:nvPr/>
      </p:nvGrpSpPr>
      <p:grpSpPr>
        <a:xfrm>
          <a:off x="0" y="0"/>
          <a:ext cx="0" cy="0"/>
          <a:chOff x="0" y="0"/>
          <a:chExt cx="0" cy="0"/>
        </a:xfrm>
      </p:grpSpPr>
      <p:sp>
        <p:nvSpPr>
          <p:cNvPr id="161" name="Google Shape;161;p28"/>
          <p:cNvSpPr txBox="1"/>
          <p:nvPr>
            <p:ph type="ctrTitle"/>
          </p:nvPr>
        </p:nvSpPr>
        <p:spPr>
          <a:xfrm>
            <a:off x="644650" y="-558225"/>
            <a:ext cx="7801500" cy="16533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Wildcat Award:</a:t>
            </a:r>
            <a:endParaRPr sz="3600"/>
          </a:p>
        </p:txBody>
      </p:sp>
      <p:sp>
        <p:nvSpPr>
          <p:cNvPr id="162" name="Google Shape;162;p28"/>
          <p:cNvSpPr txBox="1"/>
          <p:nvPr>
            <p:ph idx="4294967295" type="title"/>
          </p:nvPr>
        </p:nvSpPr>
        <p:spPr>
          <a:xfrm>
            <a:off x="3618550" y="4443475"/>
            <a:ext cx="2679300" cy="662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3600"/>
              <a:t>Lulu Leritz</a:t>
            </a:r>
            <a:endParaRPr sz="3600"/>
          </a:p>
        </p:txBody>
      </p:sp>
      <p:pic>
        <p:nvPicPr>
          <p:cNvPr id="163" name="Google Shape;163;p28" title="Wildcats-30.jpg"/>
          <p:cNvPicPr preferRelativeResize="0"/>
          <p:nvPr/>
        </p:nvPicPr>
        <p:blipFill>
          <a:blip r:embed="rId3">
            <a:alphaModFix/>
          </a:blip>
          <a:stretch>
            <a:fillRect/>
          </a:stretch>
        </p:blipFill>
        <p:spPr>
          <a:xfrm>
            <a:off x="3400637" y="1008375"/>
            <a:ext cx="2289525" cy="34351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167" name="Shape 167"/>
        <p:cNvGrpSpPr/>
        <p:nvPr/>
      </p:nvGrpSpPr>
      <p:grpSpPr>
        <a:xfrm>
          <a:off x="0" y="0"/>
          <a:ext cx="0" cy="0"/>
          <a:chOff x="0" y="0"/>
          <a:chExt cx="0" cy="0"/>
        </a:xfrm>
      </p:grpSpPr>
      <p:sp>
        <p:nvSpPr>
          <p:cNvPr id="168" name="Google Shape;168;p29"/>
          <p:cNvSpPr txBox="1"/>
          <p:nvPr>
            <p:ph type="title"/>
          </p:nvPr>
        </p:nvSpPr>
        <p:spPr>
          <a:xfrm>
            <a:off x="246425" y="187300"/>
            <a:ext cx="8576100" cy="8832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4800"/>
              <a:t>Junior Varsity</a:t>
            </a:r>
            <a:r>
              <a:rPr lang="en" sz="4800"/>
              <a:t> Team</a:t>
            </a:r>
            <a:endParaRPr sz="4800"/>
          </a:p>
        </p:txBody>
      </p:sp>
      <p:pic>
        <p:nvPicPr>
          <p:cNvPr id="169" name="Google Shape;169;p29" title="Wildcats-68.jpg"/>
          <p:cNvPicPr preferRelativeResize="0"/>
          <p:nvPr/>
        </p:nvPicPr>
        <p:blipFill>
          <a:blip r:embed="rId3">
            <a:alphaModFix/>
          </a:blip>
          <a:stretch>
            <a:fillRect/>
          </a:stretch>
        </p:blipFill>
        <p:spPr>
          <a:xfrm>
            <a:off x="1853200" y="1164175"/>
            <a:ext cx="5679862" cy="37856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173" name="Shape 173"/>
        <p:cNvGrpSpPr/>
        <p:nvPr/>
      </p:nvGrpSpPr>
      <p:grpSpPr>
        <a:xfrm>
          <a:off x="0" y="0"/>
          <a:ext cx="0" cy="0"/>
          <a:chOff x="0" y="0"/>
          <a:chExt cx="0" cy="0"/>
        </a:xfrm>
      </p:grpSpPr>
      <p:sp>
        <p:nvSpPr>
          <p:cNvPr id="174" name="Google Shape;174;p30"/>
          <p:cNvSpPr txBox="1"/>
          <p:nvPr>
            <p:ph type="ctrTitle"/>
          </p:nvPr>
        </p:nvSpPr>
        <p:spPr>
          <a:xfrm>
            <a:off x="671250" y="-412825"/>
            <a:ext cx="7801500" cy="16320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Best Offensive Player:</a:t>
            </a:r>
            <a:endParaRPr sz="3600"/>
          </a:p>
        </p:txBody>
      </p:sp>
      <p:sp>
        <p:nvSpPr>
          <p:cNvPr id="175" name="Google Shape;175;p30"/>
          <p:cNvSpPr txBox="1"/>
          <p:nvPr>
            <p:ph idx="4294967295" type="title"/>
          </p:nvPr>
        </p:nvSpPr>
        <p:spPr>
          <a:xfrm>
            <a:off x="3404750" y="4417750"/>
            <a:ext cx="3036300" cy="662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3600"/>
              <a:t>Piper Chenal</a:t>
            </a:r>
            <a:endParaRPr sz="3600"/>
          </a:p>
        </p:txBody>
      </p:sp>
      <p:pic>
        <p:nvPicPr>
          <p:cNvPr id="176" name="Google Shape;176;p30" title="Wildcats-20 (4).jpg"/>
          <p:cNvPicPr preferRelativeResize="0"/>
          <p:nvPr/>
        </p:nvPicPr>
        <p:blipFill>
          <a:blip r:embed="rId3">
            <a:alphaModFix/>
          </a:blip>
          <a:stretch>
            <a:fillRect/>
          </a:stretch>
        </p:blipFill>
        <p:spPr>
          <a:xfrm>
            <a:off x="3290800" y="1123875"/>
            <a:ext cx="2195391" cy="32938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180" name="Shape 180"/>
        <p:cNvGrpSpPr/>
        <p:nvPr/>
      </p:nvGrpSpPr>
      <p:grpSpPr>
        <a:xfrm>
          <a:off x="0" y="0"/>
          <a:ext cx="0" cy="0"/>
          <a:chOff x="0" y="0"/>
          <a:chExt cx="0" cy="0"/>
        </a:xfrm>
      </p:grpSpPr>
      <p:sp>
        <p:nvSpPr>
          <p:cNvPr id="181" name="Google Shape;181;p31"/>
          <p:cNvSpPr txBox="1"/>
          <p:nvPr>
            <p:ph type="ctrTitle"/>
          </p:nvPr>
        </p:nvSpPr>
        <p:spPr>
          <a:xfrm>
            <a:off x="695225" y="-433450"/>
            <a:ext cx="7801500" cy="1629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Best Defensive Player:</a:t>
            </a:r>
            <a:endParaRPr sz="3600"/>
          </a:p>
        </p:txBody>
      </p:sp>
      <p:sp>
        <p:nvSpPr>
          <p:cNvPr id="182" name="Google Shape;182;p31"/>
          <p:cNvSpPr txBox="1"/>
          <p:nvPr>
            <p:ph idx="4294967295" type="title"/>
          </p:nvPr>
        </p:nvSpPr>
        <p:spPr>
          <a:xfrm>
            <a:off x="3327725" y="4481100"/>
            <a:ext cx="2536500" cy="662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3600"/>
              <a:t>Ella Hageman</a:t>
            </a:r>
            <a:endParaRPr sz="3600"/>
          </a:p>
        </p:txBody>
      </p:sp>
      <p:pic>
        <p:nvPicPr>
          <p:cNvPr id="183" name="Google Shape;183;p31" title="Wildcats-13 (3).jpg"/>
          <p:cNvPicPr preferRelativeResize="0"/>
          <p:nvPr/>
        </p:nvPicPr>
        <p:blipFill>
          <a:blip r:embed="rId3">
            <a:alphaModFix/>
          </a:blip>
          <a:stretch>
            <a:fillRect/>
          </a:stretch>
        </p:blipFill>
        <p:spPr>
          <a:xfrm>
            <a:off x="3245150" y="1112175"/>
            <a:ext cx="2245401" cy="336891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187" name="Shape 187"/>
        <p:cNvGrpSpPr/>
        <p:nvPr/>
      </p:nvGrpSpPr>
      <p:grpSpPr>
        <a:xfrm>
          <a:off x="0" y="0"/>
          <a:ext cx="0" cy="0"/>
          <a:chOff x="0" y="0"/>
          <a:chExt cx="0" cy="0"/>
        </a:xfrm>
      </p:grpSpPr>
      <p:sp>
        <p:nvSpPr>
          <p:cNvPr id="188" name="Google Shape;188;p32"/>
          <p:cNvSpPr txBox="1"/>
          <p:nvPr>
            <p:ph type="ctrTitle"/>
          </p:nvPr>
        </p:nvSpPr>
        <p:spPr>
          <a:xfrm>
            <a:off x="649900" y="-495375"/>
            <a:ext cx="7801500" cy="16938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Most Valuable Player:</a:t>
            </a:r>
            <a:endParaRPr sz="3600"/>
          </a:p>
        </p:txBody>
      </p:sp>
      <p:sp>
        <p:nvSpPr>
          <p:cNvPr id="189" name="Google Shape;189;p32"/>
          <p:cNvSpPr txBox="1"/>
          <p:nvPr>
            <p:ph idx="4294967295" type="title"/>
          </p:nvPr>
        </p:nvSpPr>
        <p:spPr>
          <a:xfrm>
            <a:off x="3104650" y="4481100"/>
            <a:ext cx="2580900" cy="662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3600"/>
              <a:t>Audrey Weinzetl</a:t>
            </a:r>
            <a:endParaRPr sz="3600"/>
          </a:p>
        </p:txBody>
      </p:sp>
      <p:pic>
        <p:nvPicPr>
          <p:cNvPr id="190" name="Google Shape;190;p32" title="Wildcats-22 (1).jpg"/>
          <p:cNvPicPr preferRelativeResize="0"/>
          <p:nvPr/>
        </p:nvPicPr>
        <p:blipFill>
          <a:blip r:embed="rId3">
            <a:alphaModFix/>
          </a:blip>
          <a:stretch>
            <a:fillRect/>
          </a:stretch>
        </p:blipFill>
        <p:spPr>
          <a:xfrm>
            <a:off x="3260200" y="1075550"/>
            <a:ext cx="2269800" cy="340554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194" name="Shape 194"/>
        <p:cNvGrpSpPr/>
        <p:nvPr/>
      </p:nvGrpSpPr>
      <p:grpSpPr>
        <a:xfrm>
          <a:off x="0" y="0"/>
          <a:ext cx="0" cy="0"/>
          <a:chOff x="0" y="0"/>
          <a:chExt cx="0" cy="0"/>
        </a:xfrm>
      </p:grpSpPr>
      <p:sp>
        <p:nvSpPr>
          <p:cNvPr id="195" name="Google Shape;195;p33"/>
          <p:cNvSpPr txBox="1"/>
          <p:nvPr>
            <p:ph type="ctrTitle"/>
          </p:nvPr>
        </p:nvSpPr>
        <p:spPr>
          <a:xfrm>
            <a:off x="671250" y="-598600"/>
            <a:ext cx="7801500" cy="16962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Wildcat Award:</a:t>
            </a:r>
            <a:endParaRPr sz="3600"/>
          </a:p>
        </p:txBody>
      </p:sp>
      <p:sp>
        <p:nvSpPr>
          <p:cNvPr id="196" name="Google Shape;196;p33"/>
          <p:cNvSpPr txBox="1"/>
          <p:nvPr>
            <p:ph idx="4294967295" type="title"/>
          </p:nvPr>
        </p:nvSpPr>
        <p:spPr>
          <a:xfrm>
            <a:off x="3536750" y="4414250"/>
            <a:ext cx="2478600" cy="729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3600"/>
              <a:t>Ella Hageman</a:t>
            </a:r>
            <a:endParaRPr sz="3600"/>
          </a:p>
        </p:txBody>
      </p:sp>
      <p:pic>
        <p:nvPicPr>
          <p:cNvPr id="197" name="Google Shape;197;p33" title="Wildcats-13 (3).jpg"/>
          <p:cNvPicPr preferRelativeResize="0"/>
          <p:nvPr/>
        </p:nvPicPr>
        <p:blipFill>
          <a:blip r:embed="rId3">
            <a:alphaModFix/>
          </a:blip>
          <a:stretch>
            <a:fillRect/>
          </a:stretch>
        </p:blipFill>
        <p:spPr>
          <a:xfrm>
            <a:off x="3447333" y="1002325"/>
            <a:ext cx="2274042" cy="3411927"/>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201" name="Shape 201"/>
        <p:cNvGrpSpPr/>
        <p:nvPr/>
      </p:nvGrpSpPr>
      <p:grpSpPr>
        <a:xfrm>
          <a:off x="0" y="0"/>
          <a:ext cx="0" cy="0"/>
          <a:chOff x="0" y="0"/>
          <a:chExt cx="0" cy="0"/>
        </a:xfrm>
      </p:grpSpPr>
      <p:sp>
        <p:nvSpPr>
          <p:cNvPr id="202" name="Google Shape;202;p34"/>
          <p:cNvSpPr txBox="1"/>
          <p:nvPr>
            <p:ph type="title"/>
          </p:nvPr>
        </p:nvSpPr>
        <p:spPr>
          <a:xfrm>
            <a:off x="225775" y="141550"/>
            <a:ext cx="8617500" cy="9114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4800"/>
              <a:t>Varsity Team</a:t>
            </a:r>
            <a:endParaRPr sz="4800"/>
          </a:p>
        </p:txBody>
      </p:sp>
      <p:pic>
        <p:nvPicPr>
          <p:cNvPr id="203" name="Google Shape;203;p34" title="Wildcats-66 (3).jpg"/>
          <p:cNvPicPr preferRelativeResize="0"/>
          <p:nvPr/>
        </p:nvPicPr>
        <p:blipFill>
          <a:blip r:embed="rId3">
            <a:alphaModFix/>
          </a:blip>
          <a:stretch>
            <a:fillRect/>
          </a:stretch>
        </p:blipFill>
        <p:spPr>
          <a:xfrm>
            <a:off x="1824325" y="1053050"/>
            <a:ext cx="5679862" cy="37856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207" name="Shape 207"/>
        <p:cNvGrpSpPr/>
        <p:nvPr/>
      </p:nvGrpSpPr>
      <p:grpSpPr>
        <a:xfrm>
          <a:off x="0" y="0"/>
          <a:ext cx="0" cy="0"/>
          <a:chOff x="0" y="0"/>
          <a:chExt cx="0" cy="0"/>
        </a:xfrm>
      </p:grpSpPr>
      <p:sp>
        <p:nvSpPr>
          <p:cNvPr id="208" name="Google Shape;208;p35"/>
          <p:cNvSpPr txBox="1"/>
          <p:nvPr>
            <p:ph type="title"/>
          </p:nvPr>
        </p:nvSpPr>
        <p:spPr>
          <a:xfrm>
            <a:off x="311750" y="379900"/>
            <a:ext cx="8026500" cy="6624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3600"/>
              <a:t>Varsity Letter</a:t>
            </a:r>
            <a:r>
              <a:rPr lang="en" sz="3600"/>
              <a:t> Awards:</a:t>
            </a:r>
            <a:endParaRPr sz="3600"/>
          </a:p>
        </p:txBody>
      </p:sp>
      <p:sp>
        <p:nvSpPr>
          <p:cNvPr id="209" name="Google Shape;209;p35"/>
          <p:cNvSpPr txBox="1"/>
          <p:nvPr/>
        </p:nvSpPr>
        <p:spPr>
          <a:xfrm>
            <a:off x="632750" y="1221400"/>
            <a:ext cx="4053900" cy="3386400"/>
          </a:xfrm>
          <a:prstGeom prst="rect">
            <a:avLst/>
          </a:prstGeom>
          <a:noFill/>
          <a:ln>
            <a:noFill/>
          </a:ln>
        </p:spPr>
        <p:txBody>
          <a:bodyPr anchorCtr="0" anchor="t" bIns="91425" lIns="91425" spcFirstLastPara="1" rIns="91425" wrap="square" tIns="91425">
            <a:spAutoFit/>
          </a:bodyPr>
          <a:lstStyle/>
          <a:p>
            <a:pPr indent="0" lvl="0" marL="0" rtl="0" algn="l">
              <a:lnSpc>
                <a:spcPct val="200000"/>
              </a:lnSpc>
              <a:spcBef>
                <a:spcPts val="0"/>
              </a:spcBef>
              <a:spcAft>
                <a:spcPts val="0"/>
              </a:spcAft>
              <a:buNone/>
            </a:pPr>
            <a:r>
              <a:rPr lang="en" sz="1600">
                <a:solidFill>
                  <a:schemeClr val="dk1"/>
                </a:solidFill>
                <a:latin typeface="Merriweather"/>
                <a:ea typeface="Merriweather"/>
                <a:cs typeface="Merriweather"/>
                <a:sym typeface="Merriweather"/>
              </a:rPr>
              <a:t>Kayla Larsen</a:t>
            </a:r>
            <a:endParaRPr sz="1600">
              <a:solidFill>
                <a:schemeClr val="dk1"/>
              </a:solidFill>
              <a:latin typeface="Merriweather"/>
              <a:ea typeface="Merriweather"/>
              <a:cs typeface="Merriweather"/>
              <a:sym typeface="Merriweather"/>
            </a:endParaRPr>
          </a:p>
          <a:p>
            <a:pPr indent="0" lvl="0" marL="0" rtl="0" algn="l">
              <a:lnSpc>
                <a:spcPct val="200000"/>
              </a:lnSpc>
              <a:spcBef>
                <a:spcPts val="0"/>
              </a:spcBef>
              <a:spcAft>
                <a:spcPts val="0"/>
              </a:spcAft>
              <a:buNone/>
            </a:pPr>
            <a:r>
              <a:rPr lang="en" sz="1600">
                <a:solidFill>
                  <a:schemeClr val="dk1"/>
                </a:solidFill>
                <a:latin typeface="Merriweather"/>
                <a:ea typeface="Merriweather"/>
                <a:cs typeface="Merriweather"/>
                <a:sym typeface="Merriweather"/>
              </a:rPr>
              <a:t>Kate Friedner</a:t>
            </a:r>
            <a:endParaRPr sz="1600">
              <a:solidFill>
                <a:schemeClr val="dk1"/>
              </a:solidFill>
              <a:latin typeface="Merriweather"/>
              <a:ea typeface="Merriweather"/>
              <a:cs typeface="Merriweather"/>
              <a:sym typeface="Merriweather"/>
            </a:endParaRPr>
          </a:p>
          <a:p>
            <a:pPr indent="0" lvl="0" marL="0" rtl="0" algn="l">
              <a:lnSpc>
                <a:spcPct val="200000"/>
              </a:lnSpc>
              <a:spcBef>
                <a:spcPts val="0"/>
              </a:spcBef>
              <a:spcAft>
                <a:spcPts val="0"/>
              </a:spcAft>
              <a:buNone/>
            </a:pPr>
            <a:r>
              <a:rPr lang="en" sz="1600">
                <a:solidFill>
                  <a:schemeClr val="dk1"/>
                </a:solidFill>
                <a:latin typeface="Merriweather"/>
                <a:ea typeface="Merriweather"/>
                <a:cs typeface="Merriweather"/>
                <a:sym typeface="Merriweather"/>
              </a:rPr>
              <a:t>Mariah Cave</a:t>
            </a:r>
            <a:endParaRPr sz="1600">
              <a:solidFill>
                <a:schemeClr val="dk1"/>
              </a:solidFill>
              <a:latin typeface="Merriweather"/>
              <a:ea typeface="Merriweather"/>
              <a:cs typeface="Merriweather"/>
              <a:sym typeface="Merriweather"/>
            </a:endParaRPr>
          </a:p>
          <a:p>
            <a:pPr indent="0" lvl="0" marL="0" rtl="0" algn="l">
              <a:lnSpc>
                <a:spcPct val="200000"/>
              </a:lnSpc>
              <a:spcBef>
                <a:spcPts val="0"/>
              </a:spcBef>
              <a:spcAft>
                <a:spcPts val="0"/>
              </a:spcAft>
              <a:buNone/>
            </a:pPr>
            <a:r>
              <a:rPr lang="en" sz="1600">
                <a:solidFill>
                  <a:schemeClr val="dk1"/>
                </a:solidFill>
                <a:latin typeface="Merriweather"/>
                <a:ea typeface="Merriweather"/>
                <a:cs typeface="Merriweather"/>
                <a:sym typeface="Merriweather"/>
              </a:rPr>
              <a:t>Morgan Mayer</a:t>
            </a:r>
            <a:endParaRPr sz="1600">
              <a:solidFill>
                <a:schemeClr val="dk1"/>
              </a:solidFill>
              <a:latin typeface="Merriweather"/>
              <a:ea typeface="Merriweather"/>
              <a:cs typeface="Merriweather"/>
              <a:sym typeface="Merriweather"/>
            </a:endParaRPr>
          </a:p>
          <a:p>
            <a:pPr indent="0" lvl="0" marL="0" rtl="0" algn="l">
              <a:lnSpc>
                <a:spcPct val="200000"/>
              </a:lnSpc>
              <a:spcBef>
                <a:spcPts val="0"/>
              </a:spcBef>
              <a:spcAft>
                <a:spcPts val="0"/>
              </a:spcAft>
              <a:buNone/>
            </a:pPr>
            <a:r>
              <a:rPr lang="en" sz="1600">
                <a:solidFill>
                  <a:schemeClr val="dk1"/>
                </a:solidFill>
                <a:latin typeface="Merriweather"/>
                <a:ea typeface="Merriweather"/>
                <a:cs typeface="Merriweather"/>
                <a:sym typeface="Merriweather"/>
              </a:rPr>
              <a:t>Isabel Benolken</a:t>
            </a:r>
            <a:endParaRPr sz="1600">
              <a:solidFill>
                <a:schemeClr val="dk1"/>
              </a:solidFill>
              <a:latin typeface="Merriweather"/>
              <a:ea typeface="Merriweather"/>
              <a:cs typeface="Merriweather"/>
              <a:sym typeface="Merriweather"/>
            </a:endParaRPr>
          </a:p>
          <a:p>
            <a:pPr indent="0" lvl="0" marL="0" rtl="0" algn="l">
              <a:lnSpc>
                <a:spcPct val="200000"/>
              </a:lnSpc>
              <a:spcBef>
                <a:spcPts val="0"/>
              </a:spcBef>
              <a:spcAft>
                <a:spcPts val="0"/>
              </a:spcAft>
              <a:buNone/>
            </a:pPr>
            <a:r>
              <a:rPr lang="en" sz="1600">
                <a:solidFill>
                  <a:schemeClr val="dk1"/>
                </a:solidFill>
                <a:latin typeface="Merriweather"/>
                <a:ea typeface="Merriweather"/>
                <a:cs typeface="Merriweather"/>
                <a:sym typeface="Merriweather"/>
              </a:rPr>
              <a:t>Eliana Taylor</a:t>
            </a:r>
            <a:endParaRPr sz="1600">
              <a:solidFill>
                <a:schemeClr val="dk1"/>
              </a:solidFill>
              <a:latin typeface="Merriweather"/>
              <a:ea typeface="Merriweather"/>
              <a:cs typeface="Merriweather"/>
              <a:sym typeface="Merriweather"/>
            </a:endParaRPr>
          </a:p>
          <a:p>
            <a:pPr indent="0" lvl="0" marL="0" rtl="0" algn="l">
              <a:lnSpc>
                <a:spcPct val="200000"/>
              </a:lnSpc>
              <a:spcBef>
                <a:spcPts val="0"/>
              </a:spcBef>
              <a:spcAft>
                <a:spcPts val="0"/>
              </a:spcAft>
              <a:buNone/>
            </a:pPr>
            <a:r>
              <a:rPr lang="en" sz="1600">
                <a:solidFill>
                  <a:schemeClr val="dk1"/>
                </a:solidFill>
                <a:latin typeface="Merriweather"/>
                <a:ea typeface="Merriweather"/>
                <a:cs typeface="Merriweather"/>
                <a:sym typeface="Merriweather"/>
              </a:rPr>
              <a:t>Linnea Carlson</a:t>
            </a:r>
            <a:endParaRPr sz="1600">
              <a:solidFill>
                <a:schemeClr val="dk1"/>
              </a:solidFill>
              <a:latin typeface="Merriweather"/>
              <a:ea typeface="Merriweather"/>
              <a:cs typeface="Merriweather"/>
              <a:sym typeface="Merriweather"/>
            </a:endParaRPr>
          </a:p>
        </p:txBody>
      </p:sp>
      <p:sp>
        <p:nvSpPr>
          <p:cNvPr id="210" name="Google Shape;210;p35"/>
          <p:cNvSpPr txBox="1"/>
          <p:nvPr/>
        </p:nvSpPr>
        <p:spPr>
          <a:xfrm>
            <a:off x="3330300" y="1221400"/>
            <a:ext cx="2483400" cy="3386400"/>
          </a:xfrm>
          <a:prstGeom prst="rect">
            <a:avLst/>
          </a:prstGeom>
          <a:noFill/>
          <a:ln>
            <a:noFill/>
          </a:ln>
        </p:spPr>
        <p:txBody>
          <a:bodyPr anchorCtr="0" anchor="t" bIns="91425" lIns="91425" spcFirstLastPara="1" rIns="91425" wrap="square" tIns="91425">
            <a:spAutoFit/>
          </a:bodyPr>
          <a:lstStyle/>
          <a:p>
            <a:pPr indent="0" lvl="0" marL="0" rtl="0" algn="l">
              <a:lnSpc>
                <a:spcPct val="200000"/>
              </a:lnSpc>
              <a:spcBef>
                <a:spcPts val="0"/>
              </a:spcBef>
              <a:spcAft>
                <a:spcPts val="0"/>
              </a:spcAft>
              <a:buNone/>
            </a:pPr>
            <a:r>
              <a:rPr lang="en" sz="1600">
                <a:solidFill>
                  <a:schemeClr val="dk1"/>
                </a:solidFill>
                <a:latin typeface="Merriweather"/>
                <a:ea typeface="Merriweather"/>
                <a:cs typeface="Merriweather"/>
                <a:sym typeface="Merriweather"/>
              </a:rPr>
              <a:t>Nora Wiger</a:t>
            </a:r>
            <a:endParaRPr sz="1600">
              <a:solidFill>
                <a:schemeClr val="dk1"/>
              </a:solidFill>
              <a:latin typeface="Merriweather"/>
              <a:ea typeface="Merriweather"/>
              <a:cs typeface="Merriweather"/>
              <a:sym typeface="Merriweather"/>
            </a:endParaRPr>
          </a:p>
          <a:p>
            <a:pPr indent="0" lvl="0" marL="0" rtl="0" algn="l">
              <a:lnSpc>
                <a:spcPct val="200000"/>
              </a:lnSpc>
              <a:spcBef>
                <a:spcPts val="0"/>
              </a:spcBef>
              <a:spcAft>
                <a:spcPts val="0"/>
              </a:spcAft>
              <a:buNone/>
            </a:pPr>
            <a:r>
              <a:rPr lang="en" sz="1600">
                <a:solidFill>
                  <a:schemeClr val="dk1"/>
                </a:solidFill>
                <a:latin typeface="Merriweather"/>
                <a:ea typeface="Merriweather"/>
                <a:cs typeface="Merriweather"/>
                <a:sym typeface="Merriweather"/>
              </a:rPr>
              <a:t>Kianna Osmundson</a:t>
            </a:r>
            <a:endParaRPr sz="1600">
              <a:solidFill>
                <a:schemeClr val="dk1"/>
              </a:solidFill>
              <a:latin typeface="Merriweather"/>
              <a:ea typeface="Merriweather"/>
              <a:cs typeface="Merriweather"/>
              <a:sym typeface="Merriweather"/>
            </a:endParaRPr>
          </a:p>
          <a:p>
            <a:pPr indent="0" lvl="0" marL="0" rtl="0" algn="l">
              <a:lnSpc>
                <a:spcPct val="200000"/>
              </a:lnSpc>
              <a:spcBef>
                <a:spcPts val="0"/>
              </a:spcBef>
              <a:spcAft>
                <a:spcPts val="0"/>
              </a:spcAft>
              <a:buNone/>
            </a:pPr>
            <a:r>
              <a:rPr lang="en" sz="1600">
                <a:solidFill>
                  <a:schemeClr val="dk1"/>
                </a:solidFill>
                <a:latin typeface="Merriweather"/>
                <a:ea typeface="Merriweather"/>
                <a:cs typeface="Merriweather"/>
                <a:sym typeface="Merriweather"/>
              </a:rPr>
              <a:t>Olivia Anderson</a:t>
            </a:r>
            <a:endParaRPr sz="1600">
              <a:solidFill>
                <a:schemeClr val="dk1"/>
              </a:solidFill>
              <a:latin typeface="Merriweather"/>
              <a:ea typeface="Merriweather"/>
              <a:cs typeface="Merriweather"/>
              <a:sym typeface="Merriweather"/>
            </a:endParaRPr>
          </a:p>
          <a:p>
            <a:pPr indent="0" lvl="0" marL="0" rtl="0" algn="l">
              <a:lnSpc>
                <a:spcPct val="200000"/>
              </a:lnSpc>
              <a:spcBef>
                <a:spcPts val="0"/>
              </a:spcBef>
              <a:spcAft>
                <a:spcPts val="0"/>
              </a:spcAft>
              <a:buNone/>
            </a:pPr>
            <a:r>
              <a:rPr lang="en" sz="1600">
                <a:solidFill>
                  <a:schemeClr val="dk1"/>
                </a:solidFill>
                <a:latin typeface="Merriweather"/>
                <a:ea typeface="Merriweather"/>
                <a:cs typeface="Merriweather"/>
                <a:sym typeface="Merriweather"/>
              </a:rPr>
              <a:t>Jazlyn Anderson</a:t>
            </a:r>
            <a:endParaRPr sz="1600">
              <a:solidFill>
                <a:schemeClr val="dk1"/>
              </a:solidFill>
              <a:latin typeface="Merriweather"/>
              <a:ea typeface="Merriweather"/>
              <a:cs typeface="Merriweather"/>
              <a:sym typeface="Merriweather"/>
            </a:endParaRPr>
          </a:p>
          <a:p>
            <a:pPr indent="0" lvl="0" marL="0" rtl="0" algn="l">
              <a:lnSpc>
                <a:spcPct val="200000"/>
              </a:lnSpc>
              <a:spcBef>
                <a:spcPts val="0"/>
              </a:spcBef>
              <a:spcAft>
                <a:spcPts val="0"/>
              </a:spcAft>
              <a:buNone/>
            </a:pPr>
            <a:r>
              <a:rPr lang="en" sz="1600">
                <a:solidFill>
                  <a:schemeClr val="dk1"/>
                </a:solidFill>
                <a:latin typeface="Merriweather"/>
                <a:ea typeface="Merriweather"/>
                <a:cs typeface="Merriweather"/>
                <a:sym typeface="Merriweather"/>
              </a:rPr>
              <a:t>Ella Hageman</a:t>
            </a:r>
            <a:endParaRPr sz="1600">
              <a:solidFill>
                <a:schemeClr val="dk1"/>
              </a:solidFill>
              <a:latin typeface="Merriweather"/>
              <a:ea typeface="Merriweather"/>
              <a:cs typeface="Merriweather"/>
              <a:sym typeface="Merriweather"/>
            </a:endParaRPr>
          </a:p>
          <a:p>
            <a:pPr indent="0" lvl="0" marL="0" rtl="0" algn="l">
              <a:lnSpc>
                <a:spcPct val="200000"/>
              </a:lnSpc>
              <a:spcBef>
                <a:spcPts val="0"/>
              </a:spcBef>
              <a:spcAft>
                <a:spcPts val="0"/>
              </a:spcAft>
              <a:buNone/>
            </a:pPr>
            <a:r>
              <a:rPr lang="en" sz="1600">
                <a:solidFill>
                  <a:schemeClr val="dk1"/>
                </a:solidFill>
                <a:latin typeface="Merriweather"/>
                <a:ea typeface="Merriweather"/>
                <a:cs typeface="Merriweather"/>
                <a:sym typeface="Merriweather"/>
              </a:rPr>
              <a:t>Piper Chenal</a:t>
            </a:r>
            <a:endParaRPr sz="1600">
              <a:solidFill>
                <a:schemeClr val="dk1"/>
              </a:solidFill>
              <a:latin typeface="Merriweather"/>
              <a:ea typeface="Merriweather"/>
              <a:cs typeface="Merriweather"/>
              <a:sym typeface="Merriweather"/>
            </a:endParaRPr>
          </a:p>
          <a:p>
            <a:pPr indent="0" lvl="0" marL="0" rtl="0" algn="l">
              <a:lnSpc>
                <a:spcPct val="200000"/>
              </a:lnSpc>
              <a:spcBef>
                <a:spcPts val="0"/>
              </a:spcBef>
              <a:spcAft>
                <a:spcPts val="0"/>
              </a:spcAft>
              <a:buNone/>
            </a:pPr>
            <a:r>
              <a:rPr lang="en" sz="1600">
                <a:solidFill>
                  <a:schemeClr val="dk1"/>
                </a:solidFill>
                <a:latin typeface="Merriweather"/>
                <a:ea typeface="Merriweather"/>
                <a:cs typeface="Merriweather"/>
                <a:sym typeface="Merriweather"/>
              </a:rPr>
              <a:t>Calliegh McDowell</a:t>
            </a:r>
            <a:endParaRPr sz="1600">
              <a:solidFill>
                <a:schemeClr val="dk1"/>
              </a:solidFill>
              <a:latin typeface="Merriweather"/>
              <a:ea typeface="Merriweather"/>
              <a:cs typeface="Merriweather"/>
              <a:sym typeface="Merriweather"/>
            </a:endParaRPr>
          </a:p>
        </p:txBody>
      </p:sp>
      <p:sp>
        <p:nvSpPr>
          <p:cNvPr id="211" name="Google Shape;211;p35"/>
          <p:cNvSpPr txBox="1"/>
          <p:nvPr/>
        </p:nvSpPr>
        <p:spPr>
          <a:xfrm>
            <a:off x="6234850" y="1221400"/>
            <a:ext cx="2483400" cy="3879000"/>
          </a:xfrm>
          <a:prstGeom prst="rect">
            <a:avLst/>
          </a:prstGeom>
          <a:noFill/>
          <a:ln>
            <a:noFill/>
          </a:ln>
        </p:spPr>
        <p:txBody>
          <a:bodyPr anchorCtr="0" anchor="t" bIns="91425" lIns="91425" spcFirstLastPara="1" rIns="91425" wrap="square" tIns="91425">
            <a:spAutoFit/>
          </a:bodyPr>
          <a:lstStyle/>
          <a:p>
            <a:pPr indent="0" lvl="0" marL="0" rtl="0" algn="l">
              <a:lnSpc>
                <a:spcPct val="200000"/>
              </a:lnSpc>
              <a:spcBef>
                <a:spcPts val="0"/>
              </a:spcBef>
              <a:spcAft>
                <a:spcPts val="0"/>
              </a:spcAft>
              <a:buNone/>
            </a:pPr>
            <a:r>
              <a:rPr lang="en" sz="1600">
                <a:solidFill>
                  <a:schemeClr val="dk1"/>
                </a:solidFill>
                <a:latin typeface="Merriweather"/>
                <a:ea typeface="Merriweather"/>
                <a:cs typeface="Merriweather"/>
                <a:sym typeface="Merriweather"/>
              </a:rPr>
              <a:t>Aubrey Perry</a:t>
            </a:r>
            <a:endParaRPr sz="1600">
              <a:solidFill>
                <a:schemeClr val="dk1"/>
              </a:solidFill>
              <a:latin typeface="Merriweather"/>
              <a:ea typeface="Merriweather"/>
              <a:cs typeface="Merriweather"/>
              <a:sym typeface="Merriweather"/>
            </a:endParaRPr>
          </a:p>
          <a:p>
            <a:pPr indent="0" lvl="0" marL="0" rtl="0" algn="l">
              <a:lnSpc>
                <a:spcPct val="200000"/>
              </a:lnSpc>
              <a:spcBef>
                <a:spcPts val="0"/>
              </a:spcBef>
              <a:spcAft>
                <a:spcPts val="0"/>
              </a:spcAft>
              <a:buNone/>
            </a:pPr>
            <a:r>
              <a:rPr lang="en" sz="1600">
                <a:solidFill>
                  <a:schemeClr val="dk1"/>
                </a:solidFill>
                <a:latin typeface="Merriweather"/>
                <a:ea typeface="Merriweather"/>
                <a:cs typeface="Merriweather"/>
                <a:sym typeface="Merriweather"/>
              </a:rPr>
              <a:t>Mikenna Fritzke</a:t>
            </a:r>
            <a:endParaRPr sz="1600">
              <a:solidFill>
                <a:schemeClr val="dk1"/>
              </a:solidFill>
              <a:latin typeface="Merriweather"/>
              <a:ea typeface="Merriweather"/>
              <a:cs typeface="Merriweather"/>
              <a:sym typeface="Merriweather"/>
            </a:endParaRPr>
          </a:p>
          <a:p>
            <a:pPr indent="0" lvl="0" marL="0" rtl="0" algn="l">
              <a:lnSpc>
                <a:spcPct val="200000"/>
              </a:lnSpc>
              <a:spcBef>
                <a:spcPts val="0"/>
              </a:spcBef>
              <a:spcAft>
                <a:spcPts val="0"/>
              </a:spcAft>
              <a:buNone/>
            </a:pPr>
            <a:r>
              <a:rPr lang="en" sz="1600">
                <a:solidFill>
                  <a:schemeClr val="dk1"/>
                </a:solidFill>
                <a:latin typeface="Merriweather"/>
                <a:ea typeface="Merriweather"/>
                <a:cs typeface="Merriweather"/>
                <a:sym typeface="Merriweather"/>
              </a:rPr>
              <a:t>Kylie Sowka</a:t>
            </a:r>
            <a:endParaRPr sz="1600">
              <a:solidFill>
                <a:schemeClr val="dk1"/>
              </a:solidFill>
              <a:latin typeface="Merriweather"/>
              <a:ea typeface="Merriweather"/>
              <a:cs typeface="Merriweather"/>
              <a:sym typeface="Merriweather"/>
            </a:endParaRPr>
          </a:p>
          <a:p>
            <a:pPr indent="0" lvl="0" marL="0" rtl="0" algn="l">
              <a:lnSpc>
                <a:spcPct val="200000"/>
              </a:lnSpc>
              <a:spcBef>
                <a:spcPts val="0"/>
              </a:spcBef>
              <a:spcAft>
                <a:spcPts val="0"/>
              </a:spcAft>
              <a:buNone/>
            </a:pPr>
            <a:r>
              <a:rPr lang="en" sz="1600">
                <a:solidFill>
                  <a:schemeClr val="dk1"/>
                </a:solidFill>
                <a:latin typeface="Merriweather"/>
                <a:ea typeface="Merriweather"/>
                <a:cs typeface="Merriweather"/>
                <a:sym typeface="Merriweather"/>
              </a:rPr>
              <a:t>Audrey Weinzetl</a:t>
            </a:r>
            <a:endParaRPr sz="1600">
              <a:solidFill>
                <a:schemeClr val="dk1"/>
              </a:solidFill>
              <a:latin typeface="Merriweather"/>
              <a:ea typeface="Merriweather"/>
              <a:cs typeface="Merriweather"/>
              <a:sym typeface="Merriweather"/>
            </a:endParaRPr>
          </a:p>
          <a:p>
            <a:pPr indent="0" lvl="0" marL="0" rtl="0" algn="l">
              <a:lnSpc>
                <a:spcPct val="200000"/>
              </a:lnSpc>
              <a:spcBef>
                <a:spcPts val="0"/>
              </a:spcBef>
              <a:spcAft>
                <a:spcPts val="0"/>
              </a:spcAft>
              <a:buNone/>
            </a:pPr>
            <a:r>
              <a:rPr lang="en" sz="1600">
                <a:solidFill>
                  <a:schemeClr val="dk1"/>
                </a:solidFill>
                <a:latin typeface="Merriweather"/>
                <a:ea typeface="Merriweather"/>
                <a:cs typeface="Merriweather"/>
                <a:sym typeface="Merriweather"/>
              </a:rPr>
              <a:t>Ali Bird</a:t>
            </a:r>
            <a:endParaRPr sz="1600">
              <a:solidFill>
                <a:schemeClr val="dk1"/>
              </a:solidFill>
              <a:latin typeface="Merriweather"/>
              <a:ea typeface="Merriweather"/>
              <a:cs typeface="Merriweather"/>
              <a:sym typeface="Merriweather"/>
            </a:endParaRPr>
          </a:p>
          <a:p>
            <a:pPr indent="0" lvl="0" marL="0" rtl="0" algn="l">
              <a:lnSpc>
                <a:spcPct val="200000"/>
              </a:lnSpc>
              <a:spcBef>
                <a:spcPts val="0"/>
              </a:spcBef>
              <a:spcAft>
                <a:spcPts val="0"/>
              </a:spcAft>
              <a:buNone/>
            </a:pPr>
            <a:r>
              <a:rPr lang="en" sz="1600">
                <a:solidFill>
                  <a:schemeClr val="dk1"/>
                </a:solidFill>
                <a:latin typeface="Merriweather"/>
                <a:ea typeface="Merriweather"/>
                <a:cs typeface="Merriweather"/>
                <a:sym typeface="Merriweather"/>
              </a:rPr>
              <a:t>Jessica Dittel-Hoefler</a:t>
            </a:r>
            <a:endParaRPr sz="1600">
              <a:solidFill>
                <a:schemeClr val="dk1"/>
              </a:solidFill>
              <a:latin typeface="Merriweather"/>
              <a:ea typeface="Merriweather"/>
              <a:cs typeface="Merriweather"/>
              <a:sym typeface="Merriweather"/>
            </a:endParaRPr>
          </a:p>
          <a:p>
            <a:pPr indent="0" lvl="0" marL="0" rtl="0" algn="l">
              <a:lnSpc>
                <a:spcPct val="200000"/>
              </a:lnSpc>
              <a:spcBef>
                <a:spcPts val="0"/>
              </a:spcBef>
              <a:spcAft>
                <a:spcPts val="0"/>
              </a:spcAft>
              <a:buNone/>
            </a:pPr>
            <a:r>
              <a:rPr lang="en" sz="1600">
                <a:solidFill>
                  <a:schemeClr val="dk1"/>
                </a:solidFill>
                <a:latin typeface="Merriweather"/>
                <a:ea typeface="Merriweather"/>
                <a:cs typeface="Merriweather"/>
                <a:sym typeface="Merriweather"/>
              </a:rPr>
              <a:t>Alexa Crowley</a:t>
            </a:r>
            <a:endParaRPr sz="1600">
              <a:solidFill>
                <a:schemeClr val="dk1"/>
              </a:solidFill>
              <a:latin typeface="Merriweather"/>
              <a:ea typeface="Merriweather"/>
              <a:cs typeface="Merriweather"/>
              <a:sym typeface="Merriweather"/>
            </a:endParaRPr>
          </a:p>
          <a:p>
            <a:pPr indent="0" lvl="0" marL="0" rtl="0" algn="l">
              <a:lnSpc>
                <a:spcPct val="200000"/>
              </a:lnSpc>
              <a:spcBef>
                <a:spcPts val="0"/>
              </a:spcBef>
              <a:spcAft>
                <a:spcPts val="0"/>
              </a:spcAft>
              <a:buNone/>
            </a:pPr>
            <a:r>
              <a:rPr lang="en" sz="1600">
                <a:solidFill>
                  <a:schemeClr val="dk1"/>
                </a:solidFill>
                <a:latin typeface="Merriweather"/>
                <a:ea typeface="Merriweather"/>
                <a:cs typeface="Merriweather"/>
                <a:sym typeface="Merriweather"/>
              </a:rPr>
              <a:t>Addison Warden</a:t>
            </a:r>
            <a:endParaRPr sz="1600">
              <a:solidFill>
                <a:schemeClr val="dk1"/>
              </a:solidFill>
              <a:latin typeface="Merriweather"/>
              <a:ea typeface="Merriweather"/>
              <a:cs typeface="Merriweather"/>
              <a:sym typeface="Merriweathe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215" name="Shape 215"/>
        <p:cNvGrpSpPr/>
        <p:nvPr/>
      </p:nvGrpSpPr>
      <p:grpSpPr>
        <a:xfrm>
          <a:off x="0" y="0"/>
          <a:ext cx="0" cy="0"/>
          <a:chOff x="0" y="0"/>
          <a:chExt cx="0" cy="0"/>
        </a:xfrm>
      </p:grpSpPr>
      <p:sp>
        <p:nvSpPr>
          <p:cNvPr id="216" name="Google Shape;216;p36"/>
          <p:cNvSpPr txBox="1"/>
          <p:nvPr>
            <p:ph type="title"/>
          </p:nvPr>
        </p:nvSpPr>
        <p:spPr>
          <a:xfrm>
            <a:off x="311750" y="379900"/>
            <a:ext cx="8026500" cy="6624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3600"/>
              <a:t>Senior Activity</a:t>
            </a:r>
            <a:r>
              <a:rPr lang="en" sz="3600"/>
              <a:t> Award:</a:t>
            </a:r>
            <a:endParaRPr sz="3600"/>
          </a:p>
        </p:txBody>
      </p:sp>
      <p:sp>
        <p:nvSpPr>
          <p:cNvPr id="217" name="Google Shape;217;p36"/>
          <p:cNvSpPr txBox="1"/>
          <p:nvPr/>
        </p:nvSpPr>
        <p:spPr>
          <a:xfrm>
            <a:off x="552350" y="4299550"/>
            <a:ext cx="8026500" cy="4617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800">
                <a:solidFill>
                  <a:schemeClr val="dk1"/>
                </a:solidFill>
                <a:latin typeface="Merriweather"/>
                <a:ea typeface="Merriweather"/>
                <a:cs typeface="Merriweather"/>
                <a:sym typeface="Merriweather"/>
              </a:rPr>
              <a:t>Isabel Benolken	     Kate Friedner	        Morgan Mayer	     Kayla Larsen</a:t>
            </a:r>
            <a:endParaRPr sz="1800">
              <a:solidFill>
                <a:schemeClr val="dk1"/>
              </a:solidFill>
              <a:latin typeface="Merriweather"/>
              <a:ea typeface="Merriweather"/>
              <a:cs typeface="Merriweather"/>
              <a:sym typeface="Merriweather"/>
            </a:endParaRPr>
          </a:p>
        </p:txBody>
      </p:sp>
      <p:pic>
        <p:nvPicPr>
          <p:cNvPr id="218" name="Google Shape;218;p36"/>
          <p:cNvPicPr preferRelativeResize="0"/>
          <p:nvPr/>
        </p:nvPicPr>
        <p:blipFill rotWithShape="1">
          <a:blip r:embed="rId3">
            <a:alphaModFix/>
          </a:blip>
          <a:srcRect b="2856" l="0" r="0" t="2856"/>
          <a:stretch/>
        </p:blipFill>
        <p:spPr>
          <a:xfrm>
            <a:off x="2532430" y="1526625"/>
            <a:ext cx="1898585" cy="2685875"/>
          </a:xfrm>
          <a:prstGeom prst="rect">
            <a:avLst/>
          </a:prstGeom>
          <a:noFill/>
          <a:ln>
            <a:noFill/>
          </a:ln>
        </p:spPr>
      </p:pic>
      <p:pic>
        <p:nvPicPr>
          <p:cNvPr id="219" name="Google Shape;219;p36"/>
          <p:cNvPicPr preferRelativeResize="0"/>
          <p:nvPr/>
        </p:nvPicPr>
        <p:blipFill rotWithShape="1">
          <a:blip r:embed="rId4">
            <a:alphaModFix/>
          </a:blip>
          <a:srcRect b="2856" l="0" r="0" t="2856"/>
          <a:stretch/>
        </p:blipFill>
        <p:spPr>
          <a:xfrm>
            <a:off x="452899" y="1526625"/>
            <a:ext cx="1898585" cy="2685875"/>
          </a:xfrm>
          <a:prstGeom prst="rect">
            <a:avLst/>
          </a:prstGeom>
          <a:noFill/>
          <a:ln>
            <a:noFill/>
          </a:ln>
        </p:spPr>
      </p:pic>
      <p:pic>
        <p:nvPicPr>
          <p:cNvPr id="220" name="Google Shape;220;p36"/>
          <p:cNvPicPr preferRelativeResize="0"/>
          <p:nvPr/>
        </p:nvPicPr>
        <p:blipFill rotWithShape="1">
          <a:blip r:embed="rId5">
            <a:alphaModFix/>
          </a:blip>
          <a:srcRect b="2821" l="0" r="0" t="2821"/>
          <a:stretch/>
        </p:blipFill>
        <p:spPr>
          <a:xfrm>
            <a:off x="6685938" y="1530548"/>
            <a:ext cx="1893037" cy="2678026"/>
          </a:xfrm>
          <a:prstGeom prst="rect">
            <a:avLst/>
          </a:prstGeom>
          <a:noFill/>
          <a:ln>
            <a:noFill/>
          </a:ln>
        </p:spPr>
      </p:pic>
      <p:pic>
        <p:nvPicPr>
          <p:cNvPr id="221" name="Google Shape;221;p36"/>
          <p:cNvPicPr preferRelativeResize="0"/>
          <p:nvPr/>
        </p:nvPicPr>
        <p:blipFill rotWithShape="1">
          <a:blip r:embed="rId6">
            <a:alphaModFix/>
          </a:blip>
          <a:srcRect b="2821" l="0" r="0" t="2821"/>
          <a:stretch/>
        </p:blipFill>
        <p:spPr>
          <a:xfrm>
            <a:off x="4611963" y="1530548"/>
            <a:ext cx="1893037" cy="2678026"/>
          </a:xfrm>
          <a:prstGeom prst="rect">
            <a:avLst/>
          </a:prstGeom>
          <a:noFill/>
          <a:ln>
            <a:noFill/>
          </a:ln>
        </p:spPr>
      </p:pic>
      <p:pic>
        <p:nvPicPr>
          <p:cNvPr id="222" name="Google Shape;222;p36" title="Wildcats-6 (3).jpg"/>
          <p:cNvPicPr preferRelativeResize="0"/>
          <p:nvPr/>
        </p:nvPicPr>
        <p:blipFill>
          <a:blip r:embed="rId7">
            <a:alphaModFix/>
          </a:blip>
          <a:stretch>
            <a:fillRect/>
          </a:stretch>
        </p:blipFill>
        <p:spPr>
          <a:xfrm>
            <a:off x="4611978" y="1368350"/>
            <a:ext cx="1893026" cy="2840233"/>
          </a:xfrm>
          <a:prstGeom prst="rect">
            <a:avLst/>
          </a:prstGeom>
          <a:noFill/>
          <a:ln>
            <a:noFill/>
          </a:ln>
        </p:spPr>
      </p:pic>
      <p:pic>
        <p:nvPicPr>
          <p:cNvPr id="223" name="Google Shape;223;p36" title="Wildcats-4 (2).jpg"/>
          <p:cNvPicPr preferRelativeResize="0"/>
          <p:nvPr/>
        </p:nvPicPr>
        <p:blipFill>
          <a:blip r:embed="rId8">
            <a:alphaModFix/>
          </a:blip>
          <a:stretch>
            <a:fillRect/>
          </a:stretch>
        </p:blipFill>
        <p:spPr>
          <a:xfrm>
            <a:off x="6685953" y="1368350"/>
            <a:ext cx="1893026" cy="2840233"/>
          </a:xfrm>
          <a:prstGeom prst="rect">
            <a:avLst/>
          </a:prstGeom>
          <a:noFill/>
          <a:ln>
            <a:noFill/>
          </a:ln>
        </p:spPr>
      </p:pic>
      <p:pic>
        <p:nvPicPr>
          <p:cNvPr id="224" name="Google Shape;224;p36" title="Wildcats-3 (3).jpg"/>
          <p:cNvPicPr preferRelativeResize="0"/>
          <p:nvPr/>
        </p:nvPicPr>
        <p:blipFill>
          <a:blip r:embed="rId9">
            <a:alphaModFix/>
          </a:blip>
          <a:stretch>
            <a:fillRect/>
          </a:stretch>
        </p:blipFill>
        <p:spPr>
          <a:xfrm>
            <a:off x="2535216" y="1368350"/>
            <a:ext cx="1893026" cy="2840233"/>
          </a:xfrm>
          <a:prstGeom prst="rect">
            <a:avLst/>
          </a:prstGeom>
          <a:noFill/>
          <a:ln>
            <a:noFill/>
          </a:ln>
        </p:spPr>
      </p:pic>
      <p:pic>
        <p:nvPicPr>
          <p:cNvPr id="225" name="Google Shape;225;p36" title="Wildcats-2 (2).jpg"/>
          <p:cNvPicPr preferRelativeResize="0"/>
          <p:nvPr/>
        </p:nvPicPr>
        <p:blipFill>
          <a:blip r:embed="rId10">
            <a:alphaModFix/>
          </a:blip>
          <a:stretch>
            <a:fillRect/>
          </a:stretch>
        </p:blipFill>
        <p:spPr>
          <a:xfrm>
            <a:off x="458453" y="1368350"/>
            <a:ext cx="1893026" cy="2840233"/>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229" name="Shape 229"/>
        <p:cNvGrpSpPr/>
        <p:nvPr/>
      </p:nvGrpSpPr>
      <p:grpSpPr>
        <a:xfrm>
          <a:off x="0" y="0"/>
          <a:ext cx="0" cy="0"/>
          <a:chOff x="0" y="0"/>
          <a:chExt cx="0" cy="0"/>
        </a:xfrm>
      </p:grpSpPr>
      <p:sp>
        <p:nvSpPr>
          <p:cNvPr id="230" name="Google Shape;230;p37"/>
          <p:cNvSpPr txBox="1"/>
          <p:nvPr/>
        </p:nvSpPr>
        <p:spPr>
          <a:xfrm>
            <a:off x="116250" y="4433475"/>
            <a:ext cx="8911500" cy="461700"/>
          </a:xfrm>
          <a:prstGeom prst="rect">
            <a:avLst/>
          </a:prstGeom>
          <a:noFill/>
          <a:ln>
            <a:noFill/>
          </a:ln>
        </p:spPr>
        <p:txBody>
          <a:bodyPr anchorCtr="0" anchor="t" bIns="91425" lIns="91425" spcFirstLastPara="1" rIns="91425" wrap="square" tIns="91425">
            <a:spAutoFit/>
          </a:bodyPr>
          <a:lstStyle/>
          <a:p>
            <a:pPr indent="0" lvl="0" marL="0" rtl="0" algn="ctr">
              <a:lnSpc>
                <a:spcPct val="200000"/>
              </a:lnSpc>
              <a:spcBef>
                <a:spcPts val="0"/>
              </a:spcBef>
              <a:spcAft>
                <a:spcPts val="0"/>
              </a:spcAft>
              <a:buNone/>
            </a:pPr>
            <a:r>
              <a:rPr lang="en" sz="1800">
                <a:solidFill>
                  <a:schemeClr val="dk1"/>
                </a:solidFill>
                <a:latin typeface="Merriweather"/>
                <a:ea typeface="Merriweather"/>
                <a:cs typeface="Merriweather"/>
                <a:sym typeface="Merriweather"/>
              </a:rPr>
              <a:t>Kayla Larsen</a:t>
            </a:r>
            <a:endParaRPr sz="1800">
              <a:solidFill>
                <a:schemeClr val="dk1"/>
              </a:solidFill>
              <a:latin typeface="Merriweather"/>
              <a:ea typeface="Merriweather"/>
              <a:cs typeface="Merriweather"/>
              <a:sym typeface="Merriweather"/>
            </a:endParaRPr>
          </a:p>
        </p:txBody>
      </p:sp>
      <p:sp>
        <p:nvSpPr>
          <p:cNvPr id="231" name="Google Shape;231;p37"/>
          <p:cNvSpPr txBox="1"/>
          <p:nvPr>
            <p:ph type="title"/>
          </p:nvPr>
        </p:nvSpPr>
        <p:spPr>
          <a:xfrm>
            <a:off x="311750" y="327300"/>
            <a:ext cx="8531400" cy="7149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3600"/>
              <a:t>Academic All-State</a:t>
            </a:r>
            <a:r>
              <a:rPr lang="en" sz="3600"/>
              <a:t> Award:</a:t>
            </a:r>
            <a:endParaRPr sz="3600"/>
          </a:p>
        </p:txBody>
      </p:sp>
      <p:pic>
        <p:nvPicPr>
          <p:cNvPr id="232" name="Google Shape;232;p37" title="Wildcats-4 (2).jpg"/>
          <p:cNvPicPr preferRelativeResize="0"/>
          <p:nvPr/>
        </p:nvPicPr>
        <p:blipFill>
          <a:blip r:embed="rId3">
            <a:alphaModFix/>
          </a:blip>
          <a:stretch>
            <a:fillRect/>
          </a:stretch>
        </p:blipFill>
        <p:spPr>
          <a:xfrm>
            <a:off x="3373083" y="1042200"/>
            <a:ext cx="2191443" cy="3287977"/>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236" name="Shape 236"/>
        <p:cNvGrpSpPr/>
        <p:nvPr/>
      </p:nvGrpSpPr>
      <p:grpSpPr>
        <a:xfrm>
          <a:off x="0" y="0"/>
          <a:ext cx="0" cy="0"/>
          <a:chOff x="0" y="0"/>
          <a:chExt cx="0" cy="0"/>
        </a:xfrm>
      </p:grpSpPr>
      <p:sp>
        <p:nvSpPr>
          <p:cNvPr id="237" name="Google Shape;237;p38"/>
          <p:cNvSpPr txBox="1"/>
          <p:nvPr>
            <p:ph type="title"/>
          </p:nvPr>
        </p:nvSpPr>
        <p:spPr>
          <a:xfrm>
            <a:off x="233850" y="411675"/>
            <a:ext cx="8676300" cy="6483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3600"/>
              <a:t>Mississippi 8 All-Conference Academic</a:t>
            </a:r>
            <a:r>
              <a:rPr lang="en" sz="3600"/>
              <a:t> Award:</a:t>
            </a:r>
            <a:endParaRPr sz="3600"/>
          </a:p>
        </p:txBody>
      </p:sp>
      <p:sp>
        <p:nvSpPr>
          <p:cNvPr id="238" name="Google Shape;238;p38"/>
          <p:cNvSpPr txBox="1"/>
          <p:nvPr>
            <p:ph type="title"/>
          </p:nvPr>
        </p:nvSpPr>
        <p:spPr>
          <a:xfrm>
            <a:off x="233850" y="4276525"/>
            <a:ext cx="8676300" cy="6483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1800"/>
              <a:t>GOLD AWARD</a:t>
            </a:r>
            <a:endParaRPr sz="1800"/>
          </a:p>
        </p:txBody>
      </p:sp>
      <p:pic>
        <p:nvPicPr>
          <p:cNvPr id="239" name="Google Shape;239;p38" title="Wildcats-66 (3).jpg"/>
          <p:cNvPicPr preferRelativeResize="0"/>
          <p:nvPr/>
        </p:nvPicPr>
        <p:blipFill>
          <a:blip r:embed="rId3">
            <a:alphaModFix/>
          </a:blip>
          <a:stretch>
            <a:fillRect/>
          </a:stretch>
        </p:blipFill>
        <p:spPr>
          <a:xfrm>
            <a:off x="2099663" y="1059975"/>
            <a:ext cx="4944676" cy="329564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243" name="Shape 243"/>
        <p:cNvGrpSpPr/>
        <p:nvPr/>
      </p:nvGrpSpPr>
      <p:grpSpPr>
        <a:xfrm>
          <a:off x="0" y="0"/>
          <a:ext cx="0" cy="0"/>
          <a:chOff x="0" y="0"/>
          <a:chExt cx="0" cy="0"/>
        </a:xfrm>
      </p:grpSpPr>
      <p:sp>
        <p:nvSpPr>
          <p:cNvPr id="244" name="Google Shape;244;p39"/>
          <p:cNvSpPr txBox="1"/>
          <p:nvPr>
            <p:ph type="title"/>
          </p:nvPr>
        </p:nvSpPr>
        <p:spPr>
          <a:xfrm>
            <a:off x="311750" y="379900"/>
            <a:ext cx="8026500" cy="6624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3600"/>
              <a:t>All-Conference Academic Team</a:t>
            </a:r>
            <a:r>
              <a:rPr lang="en" sz="3600"/>
              <a:t>:</a:t>
            </a:r>
            <a:endParaRPr sz="3600"/>
          </a:p>
        </p:txBody>
      </p:sp>
      <p:sp>
        <p:nvSpPr>
          <p:cNvPr id="245" name="Google Shape;245;p39"/>
          <p:cNvSpPr txBox="1"/>
          <p:nvPr/>
        </p:nvSpPr>
        <p:spPr>
          <a:xfrm>
            <a:off x="415050" y="3504325"/>
            <a:ext cx="8317800" cy="877200"/>
          </a:xfrm>
          <a:prstGeom prst="rect">
            <a:avLst/>
          </a:prstGeom>
          <a:noFill/>
          <a:ln>
            <a:noFill/>
          </a:ln>
        </p:spPr>
        <p:txBody>
          <a:bodyPr anchorCtr="0" anchor="t" bIns="91425" lIns="91425" spcFirstLastPara="1" rIns="91425" wrap="square" tIns="91425">
            <a:spAutoFit/>
          </a:bodyPr>
          <a:lstStyle/>
          <a:p>
            <a:pPr indent="0" lvl="0" marL="0" rtl="0" algn="ctr">
              <a:lnSpc>
                <a:spcPct val="200000"/>
              </a:lnSpc>
              <a:spcBef>
                <a:spcPts val="0"/>
              </a:spcBef>
              <a:spcAft>
                <a:spcPts val="0"/>
              </a:spcAft>
              <a:buNone/>
            </a:pPr>
            <a:r>
              <a:rPr lang="en" sz="900">
                <a:solidFill>
                  <a:schemeClr val="dk1"/>
                </a:solidFill>
                <a:latin typeface="Merriweather"/>
                <a:ea typeface="Merriweather"/>
                <a:cs typeface="Merriweather"/>
                <a:sym typeface="Merriweather"/>
              </a:rPr>
              <a:t>Kayla Larsen     Jazlyn Anderson     Piper Chenal     Nora Wiger     Linnea Carlson     Kianna Osmundson     Mikenna Fritzke     Aubrey Perry</a:t>
            </a:r>
            <a:endParaRPr sz="900">
              <a:solidFill>
                <a:schemeClr val="dk1"/>
              </a:solidFill>
              <a:latin typeface="Merriweather"/>
              <a:ea typeface="Merriweather"/>
              <a:cs typeface="Merriweather"/>
              <a:sym typeface="Merriweather"/>
            </a:endParaRPr>
          </a:p>
          <a:p>
            <a:pPr indent="0" lvl="0" marL="0" rtl="0" algn="ctr">
              <a:lnSpc>
                <a:spcPct val="200000"/>
              </a:lnSpc>
              <a:spcBef>
                <a:spcPts val="0"/>
              </a:spcBef>
              <a:spcAft>
                <a:spcPts val="0"/>
              </a:spcAft>
              <a:buNone/>
            </a:pPr>
            <a:r>
              <a:t/>
            </a:r>
            <a:endParaRPr sz="900">
              <a:solidFill>
                <a:schemeClr val="dk1"/>
              </a:solidFill>
              <a:latin typeface="Merriweather"/>
              <a:ea typeface="Merriweather"/>
              <a:cs typeface="Merriweather"/>
              <a:sym typeface="Merriweather"/>
            </a:endParaRPr>
          </a:p>
          <a:p>
            <a:pPr indent="0" lvl="0" marL="0" rtl="0" algn="ctr">
              <a:lnSpc>
                <a:spcPct val="200000"/>
              </a:lnSpc>
              <a:spcBef>
                <a:spcPts val="0"/>
              </a:spcBef>
              <a:spcAft>
                <a:spcPts val="0"/>
              </a:spcAft>
              <a:buNone/>
            </a:pPr>
            <a:r>
              <a:t/>
            </a:r>
            <a:endParaRPr sz="900">
              <a:solidFill>
                <a:schemeClr val="dk1"/>
              </a:solidFill>
              <a:latin typeface="Merriweather"/>
              <a:ea typeface="Merriweather"/>
              <a:cs typeface="Merriweather"/>
              <a:sym typeface="Merriweather"/>
            </a:endParaRPr>
          </a:p>
        </p:txBody>
      </p:sp>
      <p:pic>
        <p:nvPicPr>
          <p:cNvPr id="246" name="Google Shape;246;p39" title="Wildcats-4 (2).jpg"/>
          <p:cNvPicPr preferRelativeResize="0"/>
          <p:nvPr/>
        </p:nvPicPr>
        <p:blipFill>
          <a:blip r:embed="rId3">
            <a:alphaModFix/>
          </a:blip>
          <a:stretch>
            <a:fillRect/>
          </a:stretch>
        </p:blipFill>
        <p:spPr>
          <a:xfrm>
            <a:off x="521749" y="1943259"/>
            <a:ext cx="939151" cy="1409080"/>
          </a:xfrm>
          <a:prstGeom prst="rect">
            <a:avLst/>
          </a:prstGeom>
          <a:noFill/>
          <a:ln>
            <a:noFill/>
          </a:ln>
        </p:spPr>
      </p:pic>
      <p:pic>
        <p:nvPicPr>
          <p:cNvPr id="247" name="Google Shape;247;p39" title="Wildcats-20 (4).jpg"/>
          <p:cNvPicPr preferRelativeResize="0"/>
          <p:nvPr/>
        </p:nvPicPr>
        <p:blipFill>
          <a:blip r:embed="rId4">
            <a:alphaModFix/>
          </a:blip>
          <a:stretch>
            <a:fillRect/>
          </a:stretch>
        </p:blipFill>
        <p:spPr>
          <a:xfrm>
            <a:off x="2550913" y="1943251"/>
            <a:ext cx="939151" cy="1409085"/>
          </a:xfrm>
          <a:prstGeom prst="rect">
            <a:avLst/>
          </a:prstGeom>
          <a:noFill/>
          <a:ln>
            <a:noFill/>
          </a:ln>
        </p:spPr>
      </p:pic>
      <p:pic>
        <p:nvPicPr>
          <p:cNvPr id="248" name="Google Shape;248;p39" title="Wildcats-17 (3).jpg"/>
          <p:cNvPicPr preferRelativeResize="0"/>
          <p:nvPr/>
        </p:nvPicPr>
        <p:blipFill>
          <a:blip r:embed="rId5">
            <a:alphaModFix/>
          </a:blip>
          <a:stretch>
            <a:fillRect/>
          </a:stretch>
        </p:blipFill>
        <p:spPr>
          <a:xfrm>
            <a:off x="1536337" y="1943250"/>
            <a:ext cx="939151" cy="1409101"/>
          </a:xfrm>
          <a:prstGeom prst="rect">
            <a:avLst/>
          </a:prstGeom>
          <a:noFill/>
          <a:ln>
            <a:noFill/>
          </a:ln>
        </p:spPr>
      </p:pic>
      <p:pic>
        <p:nvPicPr>
          <p:cNvPr id="249" name="Google Shape;249;p39" title="Wildcats-8 (3).jpg"/>
          <p:cNvPicPr preferRelativeResize="0"/>
          <p:nvPr/>
        </p:nvPicPr>
        <p:blipFill>
          <a:blip r:embed="rId6">
            <a:alphaModFix/>
          </a:blip>
          <a:stretch>
            <a:fillRect/>
          </a:stretch>
        </p:blipFill>
        <p:spPr>
          <a:xfrm>
            <a:off x="3574363" y="1943240"/>
            <a:ext cx="939151" cy="1409096"/>
          </a:xfrm>
          <a:prstGeom prst="rect">
            <a:avLst/>
          </a:prstGeom>
          <a:noFill/>
          <a:ln>
            <a:noFill/>
          </a:ln>
        </p:spPr>
      </p:pic>
      <p:pic>
        <p:nvPicPr>
          <p:cNvPr id="250" name="Google Shape;250;p39" title="Wildcats-9 (4).jpg"/>
          <p:cNvPicPr preferRelativeResize="0"/>
          <p:nvPr/>
        </p:nvPicPr>
        <p:blipFill>
          <a:blip r:embed="rId7">
            <a:alphaModFix/>
          </a:blip>
          <a:stretch>
            <a:fillRect/>
          </a:stretch>
        </p:blipFill>
        <p:spPr>
          <a:xfrm>
            <a:off x="4593387" y="1943250"/>
            <a:ext cx="939151" cy="1409101"/>
          </a:xfrm>
          <a:prstGeom prst="rect">
            <a:avLst/>
          </a:prstGeom>
          <a:noFill/>
          <a:ln>
            <a:noFill/>
          </a:ln>
        </p:spPr>
      </p:pic>
      <p:pic>
        <p:nvPicPr>
          <p:cNvPr id="251" name="Google Shape;251;p39" title="Wildcats-25 (2).jpg"/>
          <p:cNvPicPr preferRelativeResize="0"/>
          <p:nvPr/>
        </p:nvPicPr>
        <p:blipFill>
          <a:blip r:embed="rId8">
            <a:alphaModFix/>
          </a:blip>
          <a:stretch>
            <a:fillRect/>
          </a:stretch>
        </p:blipFill>
        <p:spPr>
          <a:xfrm>
            <a:off x="7679650" y="1927522"/>
            <a:ext cx="939151" cy="1409091"/>
          </a:xfrm>
          <a:prstGeom prst="rect">
            <a:avLst/>
          </a:prstGeom>
          <a:noFill/>
          <a:ln>
            <a:noFill/>
          </a:ln>
        </p:spPr>
      </p:pic>
      <p:pic>
        <p:nvPicPr>
          <p:cNvPr id="252" name="Google Shape;252;p39" title="Wildcats-116 (2).jpg"/>
          <p:cNvPicPr preferRelativeResize="0"/>
          <p:nvPr/>
        </p:nvPicPr>
        <p:blipFill>
          <a:blip r:embed="rId9">
            <a:alphaModFix/>
          </a:blip>
          <a:stretch>
            <a:fillRect/>
          </a:stretch>
        </p:blipFill>
        <p:spPr>
          <a:xfrm>
            <a:off x="5612400" y="1943264"/>
            <a:ext cx="939151" cy="1409060"/>
          </a:xfrm>
          <a:prstGeom prst="rect">
            <a:avLst/>
          </a:prstGeom>
          <a:noFill/>
          <a:ln>
            <a:noFill/>
          </a:ln>
        </p:spPr>
      </p:pic>
      <p:pic>
        <p:nvPicPr>
          <p:cNvPr id="253" name="Google Shape;253;p39" title="Wildcats-20 (5).jpg"/>
          <p:cNvPicPr preferRelativeResize="0"/>
          <p:nvPr/>
        </p:nvPicPr>
        <p:blipFill>
          <a:blip r:embed="rId10">
            <a:alphaModFix/>
          </a:blip>
          <a:stretch>
            <a:fillRect/>
          </a:stretch>
        </p:blipFill>
        <p:spPr>
          <a:xfrm>
            <a:off x="6620211" y="1927529"/>
            <a:ext cx="939151" cy="140908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257" name="Shape 257"/>
        <p:cNvGrpSpPr/>
        <p:nvPr/>
      </p:nvGrpSpPr>
      <p:grpSpPr>
        <a:xfrm>
          <a:off x="0" y="0"/>
          <a:ext cx="0" cy="0"/>
          <a:chOff x="0" y="0"/>
          <a:chExt cx="0" cy="0"/>
        </a:xfrm>
      </p:grpSpPr>
      <p:sp>
        <p:nvSpPr>
          <p:cNvPr id="258" name="Google Shape;258;p40"/>
          <p:cNvSpPr txBox="1"/>
          <p:nvPr>
            <p:ph type="title"/>
          </p:nvPr>
        </p:nvSpPr>
        <p:spPr>
          <a:xfrm>
            <a:off x="311750" y="379900"/>
            <a:ext cx="8026500" cy="6624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3600"/>
              <a:t>All-Conference </a:t>
            </a:r>
            <a:r>
              <a:rPr lang="en" sz="3600"/>
              <a:t>Awards:</a:t>
            </a:r>
            <a:endParaRPr sz="3600"/>
          </a:p>
        </p:txBody>
      </p:sp>
      <p:sp>
        <p:nvSpPr>
          <p:cNvPr id="259" name="Google Shape;259;p40"/>
          <p:cNvSpPr txBox="1"/>
          <p:nvPr>
            <p:ph type="title"/>
          </p:nvPr>
        </p:nvSpPr>
        <p:spPr>
          <a:xfrm>
            <a:off x="2213600" y="1042300"/>
            <a:ext cx="4222800" cy="4965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1800"/>
              <a:t>Mississippi 8 All-Conference Honorable Mention 2025</a:t>
            </a:r>
            <a:endParaRPr sz="1800"/>
          </a:p>
        </p:txBody>
      </p:sp>
      <p:sp>
        <p:nvSpPr>
          <p:cNvPr id="260" name="Google Shape;260;p40"/>
          <p:cNvSpPr txBox="1"/>
          <p:nvPr>
            <p:ph type="title"/>
          </p:nvPr>
        </p:nvSpPr>
        <p:spPr>
          <a:xfrm>
            <a:off x="1531213" y="4484625"/>
            <a:ext cx="2095200" cy="4266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1800"/>
              <a:t>Kayla Larsen</a:t>
            </a:r>
            <a:endParaRPr sz="1800"/>
          </a:p>
        </p:txBody>
      </p:sp>
      <p:sp>
        <p:nvSpPr>
          <p:cNvPr id="261" name="Google Shape;261;p40"/>
          <p:cNvSpPr txBox="1"/>
          <p:nvPr>
            <p:ph type="title"/>
          </p:nvPr>
        </p:nvSpPr>
        <p:spPr>
          <a:xfrm>
            <a:off x="5309775" y="4484625"/>
            <a:ext cx="2208600" cy="4266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1800"/>
              <a:t>Olivia Anderson</a:t>
            </a:r>
            <a:endParaRPr sz="1800"/>
          </a:p>
        </p:txBody>
      </p:sp>
      <p:pic>
        <p:nvPicPr>
          <p:cNvPr id="262" name="Google Shape;262;p40" title="Wildcats-4 (2).jpg"/>
          <p:cNvPicPr preferRelativeResize="0"/>
          <p:nvPr/>
        </p:nvPicPr>
        <p:blipFill>
          <a:blip r:embed="rId3">
            <a:alphaModFix/>
          </a:blip>
          <a:stretch>
            <a:fillRect/>
          </a:stretch>
        </p:blipFill>
        <p:spPr>
          <a:xfrm>
            <a:off x="1698703" y="1691200"/>
            <a:ext cx="1760253" cy="2641024"/>
          </a:xfrm>
          <a:prstGeom prst="rect">
            <a:avLst/>
          </a:prstGeom>
          <a:noFill/>
          <a:ln>
            <a:noFill/>
          </a:ln>
        </p:spPr>
      </p:pic>
      <p:pic>
        <p:nvPicPr>
          <p:cNvPr id="263" name="Google Shape;263;p40" title="Wildcats-1 (2).jpg"/>
          <p:cNvPicPr preferRelativeResize="0"/>
          <p:nvPr/>
        </p:nvPicPr>
        <p:blipFill>
          <a:blip r:embed="rId4">
            <a:alphaModFix/>
          </a:blip>
          <a:stretch>
            <a:fillRect/>
          </a:stretch>
        </p:blipFill>
        <p:spPr>
          <a:xfrm>
            <a:off x="5533956" y="1691200"/>
            <a:ext cx="1760253" cy="2641024"/>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267" name="Shape 267"/>
        <p:cNvGrpSpPr/>
        <p:nvPr/>
      </p:nvGrpSpPr>
      <p:grpSpPr>
        <a:xfrm>
          <a:off x="0" y="0"/>
          <a:ext cx="0" cy="0"/>
          <a:chOff x="0" y="0"/>
          <a:chExt cx="0" cy="0"/>
        </a:xfrm>
      </p:grpSpPr>
      <p:sp>
        <p:nvSpPr>
          <p:cNvPr id="268" name="Google Shape;268;p41"/>
          <p:cNvSpPr txBox="1"/>
          <p:nvPr>
            <p:ph type="title"/>
          </p:nvPr>
        </p:nvSpPr>
        <p:spPr>
          <a:xfrm>
            <a:off x="311750" y="379900"/>
            <a:ext cx="8026500" cy="6624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3600"/>
              <a:t>All-Conference Awards:</a:t>
            </a:r>
            <a:endParaRPr sz="3600"/>
          </a:p>
        </p:txBody>
      </p:sp>
      <p:sp>
        <p:nvSpPr>
          <p:cNvPr id="269" name="Google Shape;269;p41"/>
          <p:cNvSpPr txBox="1"/>
          <p:nvPr>
            <p:ph type="title"/>
          </p:nvPr>
        </p:nvSpPr>
        <p:spPr>
          <a:xfrm>
            <a:off x="2213600" y="1042300"/>
            <a:ext cx="4222800" cy="4965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1800"/>
              <a:t>Mississippi 8 All Conference 2025</a:t>
            </a:r>
            <a:endParaRPr sz="1800"/>
          </a:p>
        </p:txBody>
      </p:sp>
      <p:sp>
        <p:nvSpPr>
          <p:cNvPr id="270" name="Google Shape;270;p41"/>
          <p:cNvSpPr txBox="1"/>
          <p:nvPr>
            <p:ph type="title"/>
          </p:nvPr>
        </p:nvSpPr>
        <p:spPr>
          <a:xfrm>
            <a:off x="1531213" y="4484625"/>
            <a:ext cx="2095200" cy="4266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1800"/>
              <a:t>Kate Friedner</a:t>
            </a:r>
            <a:endParaRPr sz="1800"/>
          </a:p>
        </p:txBody>
      </p:sp>
      <p:sp>
        <p:nvSpPr>
          <p:cNvPr id="271" name="Google Shape;271;p41"/>
          <p:cNvSpPr txBox="1"/>
          <p:nvPr>
            <p:ph type="title"/>
          </p:nvPr>
        </p:nvSpPr>
        <p:spPr>
          <a:xfrm>
            <a:off x="5309775" y="4484625"/>
            <a:ext cx="2208600" cy="4266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1800"/>
              <a:t>Mariah Cave</a:t>
            </a:r>
            <a:endParaRPr sz="1800"/>
          </a:p>
        </p:txBody>
      </p:sp>
      <p:pic>
        <p:nvPicPr>
          <p:cNvPr id="272" name="Google Shape;272;p41" title="Wildcats-3 (3).jpg"/>
          <p:cNvPicPr preferRelativeResize="0"/>
          <p:nvPr/>
        </p:nvPicPr>
        <p:blipFill>
          <a:blip r:embed="rId3">
            <a:alphaModFix/>
          </a:blip>
          <a:stretch>
            <a:fillRect/>
          </a:stretch>
        </p:blipFill>
        <p:spPr>
          <a:xfrm>
            <a:off x="1698706" y="1691200"/>
            <a:ext cx="1760253" cy="2641024"/>
          </a:xfrm>
          <a:prstGeom prst="rect">
            <a:avLst/>
          </a:prstGeom>
          <a:noFill/>
          <a:ln>
            <a:noFill/>
          </a:ln>
        </p:spPr>
      </p:pic>
      <p:pic>
        <p:nvPicPr>
          <p:cNvPr id="273" name="Google Shape;273;p41" title="Wildcats-5 (1).jpg"/>
          <p:cNvPicPr preferRelativeResize="0"/>
          <p:nvPr/>
        </p:nvPicPr>
        <p:blipFill>
          <a:blip r:embed="rId4">
            <a:alphaModFix/>
          </a:blip>
          <a:stretch>
            <a:fillRect/>
          </a:stretch>
        </p:blipFill>
        <p:spPr>
          <a:xfrm>
            <a:off x="5533950" y="1691208"/>
            <a:ext cx="1760249" cy="264101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277" name="Shape 277"/>
        <p:cNvGrpSpPr/>
        <p:nvPr/>
      </p:nvGrpSpPr>
      <p:grpSpPr>
        <a:xfrm>
          <a:off x="0" y="0"/>
          <a:ext cx="0" cy="0"/>
          <a:chOff x="0" y="0"/>
          <a:chExt cx="0" cy="0"/>
        </a:xfrm>
      </p:grpSpPr>
      <p:sp>
        <p:nvSpPr>
          <p:cNvPr id="278" name="Google Shape;278;p42"/>
          <p:cNvSpPr txBox="1"/>
          <p:nvPr>
            <p:ph type="title"/>
          </p:nvPr>
        </p:nvSpPr>
        <p:spPr>
          <a:xfrm>
            <a:off x="311750" y="379900"/>
            <a:ext cx="8561700" cy="6624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3600"/>
              <a:t>Stat Milestone</a:t>
            </a:r>
            <a:endParaRPr sz="3600"/>
          </a:p>
        </p:txBody>
      </p:sp>
      <p:sp>
        <p:nvSpPr>
          <p:cNvPr id="279" name="Google Shape;279;p42"/>
          <p:cNvSpPr txBox="1"/>
          <p:nvPr>
            <p:ph type="title"/>
          </p:nvPr>
        </p:nvSpPr>
        <p:spPr>
          <a:xfrm>
            <a:off x="138300" y="1042300"/>
            <a:ext cx="8735400" cy="546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1800"/>
              <a:t>500 Career Kills</a:t>
            </a:r>
            <a:endParaRPr sz="1800"/>
          </a:p>
        </p:txBody>
      </p:sp>
      <p:sp>
        <p:nvSpPr>
          <p:cNvPr id="280" name="Google Shape;280;p42"/>
          <p:cNvSpPr txBox="1"/>
          <p:nvPr>
            <p:ph type="title"/>
          </p:nvPr>
        </p:nvSpPr>
        <p:spPr>
          <a:xfrm>
            <a:off x="138300" y="4506125"/>
            <a:ext cx="8842800" cy="4392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1800"/>
              <a:t>Kayla Larsen</a:t>
            </a:r>
            <a:endParaRPr sz="1800"/>
          </a:p>
        </p:txBody>
      </p:sp>
      <p:pic>
        <p:nvPicPr>
          <p:cNvPr id="281" name="Google Shape;281;p42" title="560273342_1275037321301209_4984328411085952789_n.jpg"/>
          <p:cNvPicPr preferRelativeResize="0"/>
          <p:nvPr/>
        </p:nvPicPr>
        <p:blipFill>
          <a:blip r:embed="rId3">
            <a:alphaModFix/>
          </a:blip>
          <a:stretch>
            <a:fillRect/>
          </a:stretch>
        </p:blipFill>
        <p:spPr>
          <a:xfrm>
            <a:off x="6634252" y="1588888"/>
            <a:ext cx="2346874" cy="3129155"/>
          </a:xfrm>
          <a:prstGeom prst="rect">
            <a:avLst/>
          </a:prstGeom>
          <a:noFill/>
          <a:ln>
            <a:noFill/>
          </a:ln>
        </p:spPr>
      </p:pic>
      <p:pic>
        <p:nvPicPr>
          <p:cNvPr id="282" name="Google Shape;282;p42" title="557330883_1275036721301269_2956654886629332206_n (1).jpg"/>
          <p:cNvPicPr preferRelativeResize="0"/>
          <p:nvPr/>
        </p:nvPicPr>
        <p:blipFill>
          <a:blip r:embed="rId4">
            <a:alphaModFix/>
          </a:blip>
          <a:stretch>
            <a:fillRect/>
          </a:stretch>
        </p:blipFill>
        <p:spPr>
          <a:xfrm>
            <a:off x="138303" y="1588900"/>
            <a:ext cx="2346865" cy="3356426"/>
          </a:xfrm>
          <a:prstGeom prst="rect">
            <a:avLst/>
          </a:prstGeom>
          <a:noFill/>
          <a:ln>
            <a:noFill/>
          </a:ln>
        </p:spPr>
      </p:pic>
      <p:pic>
        <p:nvPicPr>
          <p:cNvPr id="283" name="Google Shape;283;p42" title="557064801_1275037181301223_3739937279802810410_n (1).jpg"/>
          <p:cNvPicPr preferRelativeResize="0"/>
          <p:nvPr/>
        </p:nvPicPr>
        <p:blipFill>
          <a:blip r:embed="rId5">
            <a:alphaModFix/>
          </a:blip>
          <a:stretch>
            <a:fillRect/>
          </a:stretch>
        </p:blipFill>
        <p:spPr>
          <a:xfrm>
            <a:off x="2762366" y="1588888"/>
            <a:ext cx="3594674" cy="2823492"/>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287" name="Shape 287"/>
        <p:cNvGrpSpPr/>
        <p:nvPr/>
      </p:nvGrpSpPr>
      <p:grpSpPr>
        <a:xfrm>
          <a:off x="0" y="0"/>
          <a:ext cx="0" cy="0"/>
          <a:chOff x="0" y="0"/>
          <a:chExt cx="0" cy="0"/>
        </a:xfrm>
      </p:grpSpPr>
      <p:sp>
        <p:nvSpPr>
          <p:cNvPr id="288" name="Google Shape;288;p43"/>
          <p:cNvSpPr txBox="1"/>
          <p:nvPr>
            <p:ph type="ctrTitle"/>
          </p:nvPr>
        </p:nvSpPr>
        <p:spPr>
          <a:xfrm>
            <a:off x="689150" y="-655725"/>
            <a:ext cx="7801500" cy="15438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3600"/>
              <a:t>Best Offensive Player Award:</a:t>
            </a:r>
            <a:endParaRPr sz="3600"/>
          </a:p>
        </p:txBody>
      </p:sp>
      <p:sp>
        <p:nvSpPr>
          <p:cNvPr id="289" name="Google Shape;289;p43"/>
          <p:cNvSpPr txBox="1"/>
          <p:nvPr>
            <p:ph idx="4294967295" type="title"/>
          </p:nvPr>
        </p:nvSpPr>
        <p:spPr>
          <a:xfrm>
            <a:off x="3566750" y="4289425"/>
            <a:ext cx="2046300" cy="662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3600"/>
              <a:t>Mariah Cave</a:t>
            </a:r>
            <a:endParaRPr sz="3600"/>
          </a:p>
        </p:txBody>
      </p:sp>
      <p:pic>
        <p:nvPicPr>
          <p:cNvPr id="290" name="Google Shape;290;p43" title="Wildcats-5 (1).jpg"/>
          <p:cNvPicPr preferRelativeResize="0"/>
          <p:nvPr/>
        </p:nvPicPr>
        <p:blipFill>
          <a:blip r:embed="rId3">
            <a:alphaModFix/>
          </a:blip>
          <a:stretch>
            <a:fillRect/>
          </a:stretch>
        </p:blipFill>
        <p:spPr>
          <a:xfrm>
            <a:off x="3427163" y="854075"/>
            <a:ext cx="2289668" cy="3435351"/>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294" name="Shape 294"/>
        <p:cNvGrpSpPr/>
        <p:nvPr/>
      </p:nvGrpSpPr>
      <p:grpSpPr>
        <a:xfrm>
          <a:off x="0" y="0"/>
          <a:ext cx="0" cy="0"/>
          <a:chOff x="0" y="0"/>
          <a:chExt cx="0" cy="0"/>
        </a:xfrm>
      </p:grpSpPr>
      <p:sp>
        <p:nvSpPr>
          <p:cNvPr id="295" name="Google Shape;295;p44"/>
          <p:cNvSpPr txBox="1"/>
          <p:nvPr>
            <p:ph type="ctrTitle"/>
          </p:nvPr>
        </p:nvSpPr>
        <p:spPr>
          <a:xfrm>
            <a:off x="727700" y="-601100"/>
            <a:ext cx="7801500" cy="16107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3600"/>
              <a:t>Best Defensive Player Award:</a:t>
            </a:r>
            <a:endParaRPr sz="3600"/>
          </a:p>
        </p:txBody>
      </p:sp>
      <p:sp>
        <p:nvSpPr>
          <p:cNvPr id="296" name="Google Shape;296;p44"/>
          <p:cNvSpPr txBox="1"/>
          <p:nvPr>
            <p:ph idx="4294967295" type="title"/>
          </p:nvPr>
        </p:nvSpPr>
        <p:spPr>
          <a:xfrm>
            <a:off x="3327750" y="4259725"/>
            <a:ext cx="2488500" cy="692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3600"/>
              <a:t>Olivia Anderson</a:t>
            </a:r>
            <a:endParaRPr sz="3600"/>
          </a:p>
        </p:txBody>
      </p:sp>
      <p:pic>
        <p:nvPicPr>
          <p:cNvPr id="297" name="Google Shape;297;p44" title="Wildcats-1 (2).jpg"/>
          <p:cNvPicPr preferRelativeResize="0"/>
          <p:nvPr/>
        </p:nvPicPr>
        <p:blipFill>
          <a:blip r:embed="rId3">
            <a:alphaModFix/>
          </a:blip>
          <a:stretch>
            <a:fillRect/>
          </a:stretch>
        </p:blipFill>
        <p:spPr>
          <a:xfrm>
            <a:off x="3468650" y="925225"/>
            <a:ext cx="2222455" cy="3334502"/>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301" name="Shape 301"/>
        <p:cNvGrpSpPr/>
        <p:nvPr/>
      </p:nvGrpSpPr>
      <p:grpSpPr>
        <a:xfrm>
          <a:off x="0" y="0"/>
          <a:ext cx="0" cy="0"/>
          <a:chOff x="0" y="0"/>
          <a:chExt cx="0" cy="0"/>
        </a:xfrm>
      </p:grpSpPr>
      <p:sp>
        <p:nvSpPr>
          <p:cNvPr id="302" name="Google Shape;302;p45"/>
          <p:cNvSpPr txBox="1"/>
          <p:nvPr>
            <p:ph type="ctrTitle"/>
          </p:nvPr>
        </p:nvSpPr>
        <p:spPr>
          <a:xfrm>
            <a:off x="671250" y="-601100"/>
            <a:ext cx="7801500" cy="1629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3600"/>
              <a:t>Most Valuable Player Award:</a:t>
            </a:r>
            <a:endParaRPr sz="3600"/>
          </a:p>
        </p:txBody>
      </p:sp>
      <p:sp>
        <p:nvSpPr>
          <p:cNvPr id="303" name="Google Shape;303;p45"/>
          <p:cNvSpPr txBox="1"/>
          <p:nvPr>
            <p:ph idx="4294967295" type="title"/>
          </p:nvPr>
        </p:nvSpPr>
        <p:spPr>
          <a:xfrm>
            <a:off x="3375075" y="4244325"/>
            <a:ext cx="2685300" cy="662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3600"/>
              <a:t>Kate Friedner</a:t>
            </a:r>
            <a:endParaRPr sz="3600"/>
          </a:p>
        </p:txBody>
      </p:sp>
      <p:pic>
        <p:nvPicPr>
          <p:cNvPr id="304" name="Google Shape;304;p45" title="Wildcats-3 (3).jpg"/>
          <p:cNvPicPr preferRelativeResize="0"/>
          <p:nvPr/>
        </p:nvPicPr>
        <p:blipFill>
          <a:blip r:embed="rId3">
            <a:alphaModFix/>
          </a:blip>
          <a:stretch>
            <a:fillRect/>
          </a:stretch>
        </p:blipFill>
        <p:spPr>
          <a:xfrm>
            <a:off x="3375075" y="921650"/>
            <a:ext cx="2199616" cy="3300198"/>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308" name="Shape 308"/>
        <p:cNvGrpSpPr/>
        <p:nvPr/>
      </p:nvGrpSpPr>
      <p:grpSpPr>
        <a:xfrm>
          <a:off x="0" y="0"/>
          <a:ext cx="0" cy="0"/>
          <a:chOff x="0" y="0"/>
          <a:chExt cx="0" cy="0"/>
        </a:xfrm>
      </p:grpSpPr>
      <p:sp>
        <p:nvSpPr>
          <p:cNvPr id="309" name="Google Shape;309;p46"/>
          <p:cNvSpPr txBox="1"/>
          <p:nvPr>
            <p:ph type="ctrTitle"/>
          </p:nvPr>
        </p:nvSpPr>
        <p:spPr>
          <a:xfrm>
            <a:off x="703250" y="-528225"/>
            <a:ext cx="7801500" cy="1503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3600"/>
              <a:t>Wildcat Award:</a:t>
            </a:r>
            <a:endParaRPr sz="3600"/>
          </a:p>
        </p:txBody>
      </p:sp>
      <p:sp>
        <p:nvSpPr>
          <p:cNvPr id="310" name="Google Shape;310;p46"/>
          <p:cNvSpPr txBox="1"/>
          <p:nvPr>
            <p:ph idx="4294967295" type="title"/>
          </p:nvPr>
        </p:nvSpPr>
        <p:spPr>
          <a:xfrm>
            <a:off x="3086150" y="4350800"/>
            <a:ext cx="3035700" cy="662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3600"/>
              <a:t>Kianna Osmundson</a:t>
            </a:r>
            <a:endParaRPr sz="3600"/>
          </a:p>
        </p:txBody>
      </p:sp>
      <p:pic>
        <p:nvPicPr>
          <p:cNvPr id="311" name="Google Shape;311;p46" title="Wildcats-116 (2).jpg"/>
          <p:cNvPicPr preferRelativeResize="0"/>
          <p:nvPr/>
        </p:nvPicPr>
        <p:blipFill>
          <a:blip r:embed="rId3">
            <a:alphaModFix/>
          </a:blip>
          <a:stretch>
            <a:fillRect/>
          </a:stretch>
        </p:blipFill>
        <p:spPr>
          <a:xfrm>
            <a:off x="3475512" y="926613"/>
            <a:ext cx="2192975" cy="3290276"/>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315" name="Shape 315"/>
        <p:cNvGrpSpPr/>
        <p:nvPr/>
      </p:nvGrpSpPr>
      <p:grpSpPr>
        <a:xfrm>
          <a:off x="0" y="0"/>
          <a:ext cx="0" cy="0"/>
          <a:chOff x="0" y="0"/>
          <a:chExt cx="0" cy="0"/>
        </a:xfrm>
      </p:grpSpPr>
      <p:sp>
        <p:nvSpPr>
          <p:cNvPr id="316" name="Google Shape;316;p47"/>
          <p:cNvSpPr txBox="1"/>
          <p:nvPr>
            <p:ph type="title"/>
          </p:nvPr>
        </p:nvSpPr>
        <p:spPr>
          <a:xfrm>
            <a:off x="225775" y="207950"/>
            <a:ext cx="8616300" cy="8451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4800"/>
              <a:t>Senior Recognition</a:t>
            </a:r>
            <a:endParaRPr sz="4800"/>
          </a:p>
        </p:txBody>
      </p:sp>
      <p:pic>
        <p:nvPicPr>
          <p:cNvPr id="317" name="Google Shape;317;p47" title="Wildcats-62 (2).jpg"/>
          <p:cNvPicPr preferRelativeResize="0"/>
          <p:nvPr/>
        </p:nvPicPr>
        <p:blipFill>
          <a:blip r:embed="rId3">
            <a:alphaModFix/>
          </a:blip>
          <a:stretch>
            <a:fillRect/>
          </a:stretch>
        </p:blipFill>
        <p:spPr>
          <a:xfrm>
            <a:off x="1627825" y="1053050"/>
            <a:ext cx="5679862" cy="378565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321" name="Shape 321"/>
        <p:cNvGrpSpPr/>
        <p:nvPr/>
      </p:nvGrpSpPr>
      <p:grpSpPr>
        <a:xfrm>
          <a:off x="0" y="0"/>
          <a:ext cx="0" cy="0"/>
          <a:chOff x="0" y="0"/>
          <a:chExt cx="0" cy="0"/>
        </a:xfrm>
      </p:grpSpPr>
      <p:sp>
        <p:nvSpPr>
          <p:cNvPr id="322" name="Google Shape;322;p48"/>
          <p:cNvSpPr txBox="1"/>
          <p:nvPr>
            <p:ph type="title"/>
          </p:nvPr>
        </p:nvSpPr>
        <p:spPr>
          <a:xfrm>
            <a:off x="225775" y="207950"/>
            <a:ext cx="8652900" cy="8451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4800"/>
              <a:t>Captain</a:t>
            </a:r>
            <a:r>
              <a:rPr lang="en" sz="4800"/>
              <a:t> Recognition</a:t>
            </a:r>
            <a:endParaRPr sz="4800"/>
          </a:p>
        </p:txBody>
      </p:sp>
      <p:pic>
        <p:nvPicPr>
          <p:cNvPr id="323" name="Google Shape;323;p48" title="Wildcats-63.jpg"/>
          <p:cNvPicPr preferRelativeResize="0"/>
          <p:nvPr/>
        </p:nvPicPr>
        <p:blipFill>
          <a:blip r:embed="rId3">
            <a:alphaModFix/>
          </a:blip>
          <a:stretch>
            <a:fillRect/>
          </a:stretch>
        </p:blipFill>
        <p:spPr>
          <a:xfrm>
            <a:off x="1732075" y="1150800"/>
            <a:ext cx="5679862" cy="378565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327" name="Shape 327"/>
        <p:cNvGrpSpPr/>
        <p:nvPr/>
      </p:nvGrpSpPr>
      <p:grpSpPr>
        <a:xfrm>
          <a:off x="0" y="0"/>
          <a:ext cx="0" cy="0"/>
          <a:chOff x="0" y="0"/>
          <a:chExt cx="0" cy="0"/>
        </a:xfrm>
      </p:grpSpPr>
      <p:sp>
        <p:nvSpPr>
          <p:cNvPr id="328" name="Google Shape;328;p49"/>
          <p:cNvSpPr txBox="1"/>
          <p:nvPr>
            <p:ph type="title"/>
          </p:nvPr>
        </p:nvSpPr>
        <p:spPr>
          <a:xfrm>
            <a:off x="225775" y="207950"/>
            <a:ext cx="8026500" cy="8451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4800"/>
              <a:t>Manager Recognition</a:t>
            </a:r>
            <a:endParaRPr sz="4800"/>
          </a:p>
        </p:txBody>
      </p:sp>
      <p:pic>
        <p:nvPicPr>
          <p:cNvPr id="329" name="Google Shape;329;p49" title="Wildcats-65.jpg"/>
          <p:cNvPicPr preferRelativeResize="0"/>
          <p:nvPr/>
        </p:nvPicPr>
        <p:blipFill>
          <a:blip r:embed="rId3">
            <a:alphaModFix/>
          </a:blip>
          <a:stretch>
            <a:fillRect/>
          </a:stretch>
        </p:blipFill>
        <p:spPr>
          <a:xfrm>
            <a:off x="407925" y="1551550"/>
            <a:ext cx="4124948" cy="2749305"/>
          </a:xfrm>
          <a:prstGeom prst="rect">
            <a:avLst/>
          </a:prstGeom>
          <a:noFill/>
          <a:ln>
            <a:noFill/>
          </a:ln>
        </p:spPr>
      </p:pic>
      <p:pic>
        <p:nvPicPr>
          <p:cNvPr id="330" name="Google Shape;330;p49" title="Wildcats-114 (1).jpg"/>
          <p:cNvPicPr preferRelativeResize="0"/>
          <p:nvPr/>
        </p:nvPicPr>
        <p:blipFill>
          <a:blip r:embed="rId4">
            <a:alphaModFix/>
          </a:blip>
          <a:stretch>
            <a:fillRect/>
          </a:stretch>
        </p:blipFill>
        <p:spPr>
          <a:xfrm>
            <a:off x="4670875" y="1551550"/>
            <a:ext cx="4124948" cy="2749301"/>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334" name="Shape 334"/>
        <p:cNvGrpSpPr/>
        <p:nvPr/>
      </p:nvGrpSpPr>
      <p:grpSpPr>
        <a:xfrm>
          <a:off x="0" y="0"/>
          <a:ext cx="0" cy="0"/>
          <a:chOff x="0" y="0"/>
          <a:chExt cx="0" cy="0"/>
        </a:xfrm>
      </p:grpSpPr>
      <p:sp>
        <p:nvSpPr>
          <p:cNvPr id="335" name="Google Shape;335;p50"/>
          <p:cNvSpPr txBox="1"/>
          <p:nvPr>
            <p:ph type="title"/>
          </p:nvPr>
        </p:nvSpPr>
        <p:spPr>
          <a:xfrm>
            <a:off x="311750" y="379900"/>
            <a:ext cx="8026500" cy="6624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3600"/>
              <a:t>Coach Recognition</a:t>
            </a:r>
            <a:r>
              <a:rPr lang="en" sz="3600"/>
              <a:t>:</a:t>
            </a:r>
            <a:endParaRPr sz="3600"/>
          </a:p>
        </p:txBody>
      </p:sp>
      <p:sp>
        <p:nvSpPr>
          <p:cNvPr id="336" name="Google Shape;336;p50"/>
          <p:cNvSpPr txBox="1"/>
          <p:nvPr>
            <p:ph type="title"/>
          </p:nvPr>
        </p:nvSpPr>
        <p:spPr>
          <a:xfrm>
            <a:off x="671700" y="1088425"/>
            <a:ext cx="2095200" cy="32253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1600"/>
              <a:t>Coach Carlson</a:t>
            </a:r>
            <a:endParaRPr sz="1600"/>
          </a:p>
          <a:p>
            <a:pPr indent="0" lvl="0" marL="0" rtl="0" algn="ctr">
              <a:spcBef>
                <a:spcPts val="0"/>
              </a:spcBef>
              <a:spcAft>
                <a:spcPts val="0"/>
              </a:spcAft>
              <a:buNone/>
            </a:pPr>
            <a:r>
              <a:t/>
            </a:r>
            <a:endParaRPr sz="1600"/>
          </a:p>
          <a:p>
            <a:pPr indent="0" lvl="0" marL="0" rtl="0" algn="ctr">
              <a:spcBef>
                <a:spcPts val="0"/>
              </a:spcBef>
              <a:spcAft>
                <a:spcPts val="0"/>
              </a:spcAft>
              <a:buNone/>
            </a:pPr>
            <a:r>
              <a:rPr lang="en" sz="1600"/>
              <a:t>Coach Nicole</a:t>
            </a:r>
            <a:endParaRPr sz="1600"/>
          </a:p>
          <a:p>
            <a:pPr indent="0" lvl="0" marL="0" rtl="0" algn="ctr">
              <a:spcBef>
                <a:spcPts val="0"/>
              </a:spcBef>
              <a:spcAft>
                <a:spcPts val="0"/>
              </a:spcAft>
              <a:buNone/>
            </a:pPr>
            <a:r>
              <a:t/>
            </a:r>
            <a:endParaRPr sz="1600"/>
          </a:p>
          <a:p>
            <a:pPr indent="0" lvl="0" marL="0" rtl="0" algn="ctr">
              <a:spcBef>
                <a:spcPts val="0"/>
              </a:spcBef>
              <a:spcAft>
                <a:spcPts val="0"/>
              </a:spcAft>
              <a:buNone/>
            </a:pPr>
            <a:r>
              <a:rPr lang="en" sz="1600"/>
              <a:t>Coach Avery</a:t>
            </a:r>
            <a:endParaRPr sz="1600"/>
          </a:p>
          <a:p>
            <a:pPr indent="0" lvl="0" marL="0" rtl="0" algn="ctr">
              <a:spcBef>
                <a:spcPts val="0"/>
              </a:spcBef>
              <a:spcAft>
                <a:spcPts val="0"/>
              </a:spcAft>
              <a:buNone/>
            </a:pPr>
            <a:r>
              <a:t/>
            </a:r>
            <a:endParaRPr sz="1600"/>
          </a:p>
          <a:p>
            <a:pPr indent="0" lvl="0" marL="0" rtl="0" algn="ctr">
              <a:spcBef>
                <a:spcPts val="0"/>
              </a:spcBef>
              <a:spcAft>
                <a:spcPts val="0"/>
              </a:spcAft>
              <a:buNone/>
            </a:pPr>
            <a:r>
              <a:rPr lang="en" sz="1600"/>
              <a:t>Coach Katie</a:t>
            </a:r>
            <a:endParaRPr sz="1600"/>
          </a:p>
          <a:p>
            <a:pPr indent="0" lvl="0" marL="0" rtl="0" algn="ctr">
              <a:spcBef>
                <a:spcPts val="0"/>
              </a:spcBef>
              <a:spcAft>
                <a:spcPts val="0"/>
              </a:spcAft>
              <a:buNone/>
            </a:pPr>
            <a:r>
              <a:t/>
            </a:r>
            <a:endParaRPr sz="1600"/>
          </a:p>
          <a:p>
            <a:pPr indent="0" lvl="0" marL="0" rtl="0" algn="ctr">
              <a:spcBef>
                <a:spcPts val="0"/>
              </a:spcBef>
              <a:spcAft>
                <a:spcPts val="0"/>
              </a:spcAft>
              <a:buNone/>
            </a:pPr>
            <a:r>
              <a:rPr lang="en" sz="1600"/>
              <a:t>Coach Vince</a:t>
            </a:r>
            <a:endParaRPr sz="1600"/>
          </a:p>
          <a:p>
            <a:pPr indent="0" lvl="0" marL="0" rtl="0" algn="ctr">
              <a:spcBef>
                <a:spcPts val="0"/>
              </a:spcBef>
              <a:spcAft>
                <a:spcPts val="0"/>
              </a:spcAft>
              <a:buNone/>
            </a:pPr>
            <a:r>
              <a:t/>
            </a:r>
            <a:endParaRPr sz="1600"/>
          </a:p>
          <a:p>
            <a:pPr indent="0" lvl="0" marL="0" rtl="0" algn="ctr">
              <a:spcBef>
                <a:spcPts val="0"/>
              </a:spcBef>
              <a:spcAft>
                <a:spcPts val="0"/>
              </a:spcAft>
              <a:buNone/>
            </a:pPr>
            <a:r>
              <a:rPr lang="en" sz="1600"/>
              <a:t>Coach Shannon</a:t>
            </a:r>
            <a:endParaRPr sz="1600"/>
          </a:p>
          <a:p>
            <a:pPr indent="0" lvl="0" marL="0" rtl="0" algn="ctr">
              <a:spcBef>
                <a:spcPts val="0"/>
              </a:spcBef>
              <a:spcAft>
                <a:spcPts val="0"/>
              </a:spcAft>
              <a:buNone/>
            </a:pPr>
            <a:r>
              <a:t/>
            </a:r>
            <a:endParaRPr sz="1600"/>
          </a:p>
        </p:txBody>
      </p:sp>
      <p:pic>
        <p:nvPicPr>
          <p:cNvPr id="337" name="Google Shape;337;p50" title="Wildcats-61.jpg"/>
          <p:cNvPicPr preferRelativeResize="0"/>
          <p:nvPr/>
        </p:nvPicPr>
        <p:blipFill>
          <a:blip r:embed="rId3">
            <a:alphaModFix/>
          </a:blip>
          <a:stretch>
            <a:fillRect/>
          </a:stretch>
        </p:blipFill>
        <p:spPr>
          <a:xfrm>
            <a:off x="2937500" y="1088425"/>
            <a:ext cx="5695990" cy="3796399"/>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341" name="Shape 341"/>
        <p:cNvGrpSpPr/>
        <p:nvPr/>
      </p:nvGrpSpPr>
      <p:grpSpPr>
        <a:xfrm>
          <a:off x="0" y="0"/>
          <a:ext cx="0" cy="0"/>
          <a:chOff x="0" y="0"/>
          <a:chExt cx="0" cy="0"/>
        </a:xfrm>
      </p:grpSpPr>
      <p:sp>
        <p:nvSpPr>
          <p:cNvPr id="342" name="Google Shape;342;p51"/>
          <p:cNvSpPr txBox="1"/>
          <p:nvPr>
            <p:ph type="title"/>
          </p:nvPr>
        </p:nvSpPr>
        <p:spPr>
          <a:xfrm>
            <a:off x="311750" y="379900"/>
            <a:ext cx="8026500" cy="6624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2700"/>
              <a:t>MNVBCA Jeff Groves Outstanding Assistant Coach Award</a:t>
            </a:r>
            <a:r>
              <a:rPr lang="en" sz="2700"/>
              <a:t>:</a:t>
            </a:r>
            <a:endParaRPr sz="2700"/>
          </a:p>
        </p:txBody>
      </p:sp>
      <p:sp>
        <p:nvSpPr>
          <p:cNvPr id="343" name="Google Shape;343;p51"/>
          <p:cNvSpPr txBox="1"/>
          <p:nvPr>
            <p:ph type="title"/>
          </p:nvPr>
        </p:nvSpPr>
        <p:spPr>
          <a:xfrm>
            <a:off x="3277400" y="4344125"/>
            <a:ext cx="2095200" cy="5229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1800"/>
              <a:t>Coach Katie</a:t>
            </a:r>
            <a:endParaRPr sz="1800"/>
          </a:p>
        </p:txBody>
      </p:sp>
      <p:pic>
        <p:nvPicPr>
          <p:cNvPr id="344" name="Google Shape;344;p51" title="Wildcats-60 (2).jpg"/>
          <p:cNvPicPr preferRelativeResize="0"/>
          <p:nvPr/>
        </p:nvPicPr>
        <p:blipFill>
          <a:blip r:embed="rId3">
            <a:alphaModFix/>
          </a:blip>
          <a:stretch>
            <a:fillRect/>
          </a:stretch>
        </p:blipFill>
        <p:spPr>
          <a:xfrm>
            <a:off x="3171899" y="1042300"/>
            <a:ext cx="2200701" cy="3301827"/>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348" name="Shape 348"/>
        <p:cNvGrpSpPr/>
        <p:nvPr/>
      </p:nvGrpSpPr>
      <p:grpSpPr>
        <a:xfrm>
          <a:off x="0" y="0"/>
          <a:ext cx="0" cy="0"/>
          <a:chOff x="0" y="0"/>
          <a:chExt cx="0" cy="0"/>
        </a:xfrm>
      </p:grpSpPr>
      <p:sp>
        <p:nvSpPr>
          <p:cNvPr id="349" name="Google Shape;349;p52"/>
          <p:cNvSpPr txBox="1"/>
          <p:nvPr>
            <p:ph type="title"/>
          </p:nvPr>
        </p:nvSpPr>
        <p:spPr>
          <a:xfrm>
            <a:off x="225775" y="207950"/>
            <a:ext cx="8026500" cy="8451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4800"/>
              <a:t>Parent Recognition</a:t>
            </a:r>
            <a:endParaRPr sz="4800"/>
          </a:p>
        </p:txBody>
      </p:sp>
      <p:pic>
        <p:nvPicPr>
          <p:cNvPr id="350" name="Google Shape;350;p52"/>
          <p:cNvPicPr preferRelativeResize="0"/>
          <p:nvPr/>
        </p:nvPicPr>
        <p:blipFill>
          <a:blip r:embed="rId3">
            <a:alphaModFix/>
          </a:blip>
          <a:stretch>
            <a:fillRect/>
          </a:stretch>
        </p:blipFill>
        <p:spPr>
          <a:xfrm>
            <a:off x="2983975" y="1341525"/>
            <a:ext cx="3176051" cy="3176051"/>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354" name="Shape 354"/>
        <p:cNvGrpSpPr/>
        <p:nvPr/>
      </p:nvGrpSpPr>
      <p:grpSpPr>
        <a:xfrm>
          <a:off x="0" y="0"/>
          <a:ext cx="0" cy="0"/>
          <a:chOff x="0" y="0"/>
          <a:chExt cx="0" cy="0"/>
        </a:xfrm>
      </p:grpSpPr>
      <p:sp>
        <p:nvSpPr>
          <p:cNvPr id="355" name="Google Shape;355;p53"/>
          <p:cNvSpPr txBox="1"/>
          <p:nvPr>
            <p:ph type="title"/>
          </p:nvPr>
        </p:nvSpPr>
        <p:spPr>
          <a:xfrm>
            <a:off x="311750" y="379900"/>
            <a:ext cx="8026500" cy="6624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3600"/>
              <a:t>2025 Team </a:t>
            </a:r>
            <a:r>
              <a:rPr lang="en" sz="3600"/>
              <a:t>Award:</a:t>
            </a:r>
            <a:endParaRPr sz="3600"/>
          </a:p>
        </p:txBody>
      </p:sp>
      <p:sp>
        <p:nvSpPr>
          <p:cNvPr id="356" name="Google Shape;356;p53"/>
          <p:cNvSpPr txBox="1"/>
          <p:nvPr>
            <p:ph type="title"/>
          </p:nvPr>
        </p:nvSpPr>
        <p:spPr>
          <a:xfrm>
            <a:off x="752200" y="2041575"/>
            <a:ext cx="7349700" cy="2026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800" u="sng"/>
              <a:t>Compete</a:t>
            </a:r>
            <a:endParaRPr sz="4800" u="sng"/>
          </a:p>
          <a:p>
            <a:pPr indent="0" lvl="0" marL="0" rtl="0" algn="ctr">
              <a:spcBef>
                <a:spcPts val="0"/>
              </a:spcBef>
              <a:spcAft>
                <a:spcPts val="0"/>
              </a:spcAft>
              <a:buNone/>
            </a:pPr>
            <a:r>
              <a:rPr lang="en" sz="3000"/>
              <a:t>"Strive to gain or win something by defeating or establishing superiority over others."</a:t>
            </a:r>
            <a:endParaRPr sz="30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360" name="Shape 360"/>
        <p:cNvGrpSpPr/>
        <p:nvPr/>
      </p:nvGrpSpPr>
      <p:grpSpPr>
        <a:xfrm>
          <a:off x="0" y="0"/>
          <a:ext cx="0" cy="0"/>
          <a:chOff x="0" y="0"/>
          <a:chExt cx="0" cy="0"/>
        </a:xfrm>
      </p:grpSpPr>
      <p:sp>
        <p:nvSpPr>
          <p:cNvPr id="361" name="Google Shape;361;p54"/>
          <p:cNvSpPr txBox="1"/>
          <p:nvPr>
            <p:ph type="title"/>
          </p:nvPr>
        </p:nvSpPr>
        <p:spPr>
          <a:xfrm>
            <a:off x="311750" y="379900"/>
            <a:ext cx="8026500" cy="6624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3600"/>
              <a:t>Upcoming Dates:</a:t>
            </a:r>
            <a:endParaRPr sz="3600"/>
          </a:p>
        </p:txBody>
      </p:sp>
      <p:sp>
        <p:nvSpPr>
          <p:cNvPr id="362" name="Google Shape;362;p54"/>
          <p:cNvSpPr txBox="1"/>
          <p:nvPr>
            <p:ph type="title"/>
          </p:nvPr>
        </p:nvSpPr>
        <p:spPr>
          <a:xfrm>
            <a:off x="962325" y="2340300"/>
            <a:ext cx="3523800" cy="13374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1800" u="sng"/>
              <a:t>Summer Camp Series </a:t>
            </a:r>
            <a:endParaRPr sz="1800" u="sng"/>
          </a:p>
          <a:p>
            <a:pPr indent="0" lvl="0" marL="0" rtl="0" algn="ctr">
              <a:spcBef>
                <a:spcPts val="0"/>
              </a:spcBef>
              <a:spcAft>
                <a:spcPts val="0"/>
              </a:spcAft>
              <a:buNone/>
            </a:pPr>
            <a:r>
              <a:rPr lang="en" sz="1800"/>
              <a:t>Current 5th-11th</a:t>
            </a:r>
            <a:endParaRPr sz="1800"/>
          </a:p>
          <a:p>
            <a:pPr indent="0" lvl="0" marL="0" rtl="0" algn="ctr">
              <a:spcBef>
                <a:spcPts val="0"/>
              </a:spcBef>
              <a:spcAft>
                <a:spcPts val="0"/>
              </a:spcAft>
              <a:buNone/>
            </a:pPr>
            <a:r>
              <a:rPr lang="en" sz="1800"/>
              <a:t>Tues &amp; Thurs, 8-10am </a:t>
            </a:r>
            <a:endParaRPr sz="1800"/>
          </a:p>
          <a:p>
            <a:pPr indent="0" lvl="0" marL="0" rtl="0" algn="ctr">
              <a:spcBef>
                <a:spcPts val="0"/>
              </a:spcBef>
              <a:spcAft>
                <a:spcPts val="0"/>
              </a:spcAft>
              <a:buNone/>
            </a:pPr>
            <a:r>
              <a:rPr lang="en" sz="1800"/>
              <a:t>June 19- July 24</a:t>
            </a:r>
            <a:endParaRPr sz="1800"/>
          </a:p>
          <a:p>
            <a:pPr indent="0" lvl="0" marL="0" rtl="0" algn="ctr">
              <a:spcBef>
                <a:spcPts val="0"/>
              </a:spcBef>
              <a:spcAft>
                <a:spcPts val="0"/>
              </a:spcAft>
              <a:buNone/>
            </a:pPr>
            <a:r>
              <a:t/>
            </a:r>
            <a:endParaRPr sz="1800"/>
          </a:p>
        </p:txBody>
      </p:sp>
      <p:sp>
        <p:nvSpPr>
          <p:cNvPr id="363" name="Google Shape;363;p54"/>
          <p:cNvSpPr txBox="1"/>
          <p:nvPr/>
        </p:nvSpPr>
        <p:spPr>
          <a:xfrm>
            <a:off x="5304825" y="2711000"/>
            <a:ext cx="31383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u="sng">
                <a:solidFill>
                  <a:schemeClr val="dk1"/>
                </a:solidFill>
                <a:latin typeface="Oswald"/>
                <a:ea typeface="Oswald"/>
                <a:cs typeface="Oswald"/>
                <a:sym typeface="Oswald"/>
              </a:rPr>
              <a:t>Season Starts</a:t>
            </a:r>
            <a:endParaRPr sz="1600" u="sng">
              <a:solidFill>
                <a:schemeClr val="dk1"/>
              </a:solidFill>
              <a:latin typeface="Oswald"/>
              <a:ea typeface="Oswald"/>
              <a:cs typeface="Oswald"/>
              <a:sym typeface="Oswald"/>
            </a:endParaRPr>
          </a:p>
          <a:p>
            <a:pPr indent="0" lvl="0" marL="0" rtl="0" algn="l">
              <a:spcBef>
                <a:spcPts val="0"/>
              </a:spcBef>
              <a:spcAft>
                <a:spcPts val="0"/>
              </a:spcAft>
              <a:buNone/>
            </a:pPr>
            <a:r>
              <a:rPr lang="en" sz="1600">
                <a:solidFill>
                  <a:schemeClr val="dk1"/>
                </a:solidFill>
                <a:latin typeface="Oswald"/>
                <a:ea typeface="Oswald"/>
                <a:cs typeface="Oswald"/>
                <a:sym typeface="Oswald"/>
              </a:rPr>
              <a:t>August 17</a:t>
            </a:r>
            <a:endParaRPr sz="1600">
              <a:solidFill>
                <a:schemeClr val="dk1"/>
              </a:solidFill>
              <a:latin typeface="Oswald"/>
              <a:ea typeface="Oswald"/>
              <a:cs typeface="Oswald"/>
              <a:sym typeface="Oswald"/>
            </a:endParaRPr>
          </a:p>
        </p:txBody>
      </p:sp>
      <p:sp>
        <p:nvSpPr>
          <p:cNvPr id="364" name="Google Shape;364;p54"/>
          <p:cNvSpPr txBox="1"/>
          <p:nvPr/>
        </p:nvSpPr>
        <p:spPr>
          <a:xfrm>
            <a:off x="3475125" y="3735800"/>
            <a:ext cx="31383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1"/>
                </a:solidFill>
                <a:latin typeface="Oswald"/>
                <a:ea typeface="Oswald"/>
                <a:cs typeface="Oswald"/>
                <a:sym typeface="Oswald"/>
              </a:rPr>
              <a:t>Join Remind for updates!</a:t>
            </a:r>
            <a:endParaRPr sz="1600">
              <a:solidFill>
                <a:schemeClr val="dk1"/>
              </a:solidFill>
              <a:latin typeface="Oswald"/>
              <a:ea typeface="Oswald"/>
              <a:cs typeface="Oswald"/>
              <a:sym typeface="Oswald"/>
            </a:endParaRPr>
          </a:p>
          <a:p>
            <a:pPr indent="0" lvl="0" marL="0" rtl="0" algn="l">
              <a:spcBef>
                <a:spcPts val="0"/>
              </a:spcBef>
              <a:spcAft>
                <a:spcPts val="0"/>
              </a:spcAft>
              <a:buNone/>
            </a:pPr>
            <a:r>
              <a:rPr lang="en" sz="1600">
                <a:solidFill>
                  <a:schemeClr val="dk1"/>
                </a:solidFill>
                <a:latin typeface="Oswald"/>
                <a:ea typeface="Oswald"/>
                <a:cs typeface="Oswald"/>
                <a:sym typeface="Oswald"/>
              </a:rPr>
              <a:t>Text @clvb2025 to 81010</a:t>
            </a:r>
            <a:endParaRPr sz="1600">
              <a:solidFill>
                <a:schemeClr val="dk1"/>
              </a:solidFill>
              <a:latin typeface="Oswald"/>
              <a:ea typeface="Oswald"/>
              <a:cs typeface="Oswald"/>
              <a:sym typeface="Oswald"/>
            </a:endParaRPr>
          </a:p>
        </p:txBody>
      </p:sp>
      <p:sp>
        <p:nvSpPr>
          <p:cNvPr id="365" name="Google Shape;365;p54"/>
          <p:cNvSpPr txBox="1"/>
          <p:nvPr/>
        </p:nvSpPr>
        <p:spPr>
          <a:xfrm>
            <a:off x="5304825" y="1355625"/>
            <a:ext cx="30315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u="sng">
                <a:solidFill>
                  <a:schemeClr val="dk1"/>
                </a:solidFill>
                <a:latin typeface="Oswald"/>
                <a:ea typeface="Oswald"/>
                <a:cs typeface="Oswald"/>
                <a:sym typeface="Oswald"/>
              </a:rPr>
              <a:t>Summer Camp Week</a:t>
            </a:r>
            <a:endParaRPr sz="1600" u="sng">
              <a:solidFill>
                <a:schemeClr val="dk1"/>
              </a:solidFill>
              <a:latin typeface="Oswald"/>
              <a:ea typeface="Oswald"/>
              <a:cs typeface="Oswald"/>
              <a:sym typeface="Oswald"/>
            </a:endParaRPr>
          </a:p>
          <a:p>
            <a:pPr indent="0" lvl="0" marL="0" rtl="0" algn="l">
              <a:spcBef>
                <a:spcPts val="0"/>
              </a:spcBef>
              <a:spcAft>
                <a:spcPts val="0"/>
              </a:spcAft>
              <a:buNone/>
            </a:pPr>
            <a:r>
              <a:rPr lang="en" sz="1600">
                <a:solidFill>
                  <a:schemeClr val="dk1"/>
                </a:solidFill>
                <a:latin typeface="Oswald"/>
                <a:ea typeface="Oswald"/>
                <a:cs typeface="Oswald"/>
                <a:sym typeface="Oswald"/>
              </a:rPr>
              <a:t>HS: 8-11am</a:t>
            </a:r>
            <a:endParaRPr sz="1600">
              <a:solidFill>
                <a:schemeClr val="dk1"/>
              </a:solidFill>
              <a:latin typeface="Oswald"/>
              <a:ea typeface="Oswald"/>
              <a:cs typeface="Oswald"/>
              <a:sym typeface="Oswald"/>
            </a:endParaRPr>
          </a:p>
          <a:p>
            <a:pPr indent="0" lvl="0" marL="0" rtl="0" algn="l">
              <a:spcBef>
                <a:spcPts val="0"/>
              </a:spcBef>
              <a:spcAft>
                <a:spcPts val="0"/>
              </a:spcAft>
              <a:buNone/>
            </a:pPr>
            <a:r>
              <a:rPr lang="en" sz="1600">
                <a:solidFill>
                  <a:schemeClr val="dk1"/>
                </a:solidFill>
                <a:latin typeface="Oswald"/>
                <a:ea typeface="Oswald"/>
                <a:cs typeface="Oswald"/>
                <a:sym typeface="Oswald"/>
              </a:rPr>
              <a:t>July 27-30</a:t>
            </a:r>
            <a:endParaRPr sz="1600" u="sng">
              <a:solidFill>
                <a:schemeClr val="dk1"/>
              </a:solidFill>
              <a:latin typeface="Oswald"/>
              <a:ea typeface="Oswald"/>
              <a:cs typeface="Oswald"/>
              <a:sym typeface="Oswald"/>
            </a:endParaRPr>
          </a:p>
          <a:p>
            <a:pPr indent="0" lvl="0" marL="0" rtl="0" algn="l">
              <a:spcBef>
                <a:spcPts val="0"/>
              </a:spcBef>
              <a:spcAft>
                <a:spcPts val="0"/>
              </a:spcAft>
              <a:buNone/>
            </a:pPr>
            <a:r>
              <a:t/>
            </a:r>
            <a:endParaRPr sz="1600">
              <a:solidFill>
                <a:schemeClr val="dk1"/>
              </a:solidFill>
              <a:latin typeface="Oswald"/>
              <a:ea typeface="Oswald"/>
              <a:cs typeface="Oswald"/>
              <a:sym typeface="Oswald"/>
            </a:endParaRPr>
          </a:p>
        </p:txBody>
      </p:sp>
      <p:sp>
        <p:nvSpPr>
          <p:cNvPr id="366" name="Google Shape;366;p54"/>
          <p:cNvSpPr txBox="1"/>
          <p:nvPr>
            <p:ph type="title"/>
          </p:nvPr>
        </p:nvSpPr>
        <p:spPr>
          <a:xfrm>
            <a:off x="962325" y="1523797"/>
            <a:ext cx="3523800" cy="7584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1800" u="sng"/>
              <a:t>Spring Highway Cleanup</a:t>
            </a:r>
            <a:r>
              <a:rPr lang="en" sz="1800" u="sng"/>
              <a:t> </a:t>
            </a:r>
            <a:endParaRPr sz="1800" u="sng"/>
          </a:p>
          <a:p>
            <a:pPr indent="0" lvl="0" marL="0" rtl="0" algn="ctr">
              <a:spcBef>
                <a:spcPts val="0"/>
              </a:spcBef>
              <a:spcAft>
                <a:spcPts val="0"/>
              </a:spcAft>
              <a:buNone/>
            </a:pPr>
            <a:r>
              <a:rPr lang="en" sz="1800"/>
              <a:t>TBD</a:t>
            </a:r>
            <a:endParaRPr sz="1800"/>
          </a:p>
          <a:p>
            <a:pPr indent="0" lvl="0" marL="0" rtl="0" algn="ctr">
              <a:spcBef>
                <a:spcPts val="0"/>
              </a:spcBef>
              <a:spcAft>
                <a:spcPts val="0"/>
              </a:spcAft>
              <a:buNone/>
            </a:pPr>
            <a:r>
              <a:t/>
            </a:r>
            <a:endParaRPr sz="180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74E13"/>
        </a:solidFill>
      </p:bgPr>
    </p:bg>
    <p:spTree>
      <p:nvGrpSpPr>
        <p:cNvPr id="370" name="Shape 370"/>
        <p:cNvGrpSpPr/>
        <p:nvPr/>
      </p:nvGrpSpPr>
      <p:grpSpPr>
        <a:xfrm>
          <a:off x="0" y="0"/>
          <a:ext cx="0" cy="0"/>
          <a:chOff x="0" y="0"/>
          <a:chExt cx="0" cy="0"/>
        </a:xfrm>
      </p:grpSpPr>
      <p:sp>
        <p:nvSpPr>
          <p:cNvPr id="371" name="Google Shape;371;p55"/>
          <p:cNvSpPr txBox="1"/>
          <p:nvPr>
            <p:ph type="title"/>
          </p:nvPr>
        </p:nvSpPr>
        <p:spPr>
          <a:xfrm>
            <a:off x="338550" y="1571850"/>
            <a:ext cx="8466900" cy="31173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9600"/>
              <a:t>279 days until 2025 season!</a:t>
            </a:r>
            <a:endParaRPr sz="9600"/>
          </a:p>
        </p:txBody>
      </p:sp>
    </p:spTree>
  </p:cSld>
  <p:clrMapOvr>
    <a:masterClrMapping/>
  </p:clrMapOvr>
</p:sld>
</file>

<file path=ppt/theme/theme1.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